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58" r:id="rId3"/>
    <p:sldId id="261" r:id="rId4"/>
    <p:sldId id="262" r:id="rId5"/>
    <p:sldId id="263" r:id="rId6"/>
    <p:sldId id="264" r:id="rId7"/>
    <p:sldId id="265"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84067"/>
  </p:normalViewPr>
  <p:slideViewPr>
    <p:cSldViewPr snapToGrid="0" snapToObjects="1" showGuides="1">
      <p:cViewPr>
        <p:scale>
          <a:sx n="90" d="100"/>
          <a:sy n="90" d="100"/>
        </p:scale>
        <p:origin x="472" y="1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FE48A-797C-8D44-831C-21A21C520436}" type="datetimeFigureOut">
              <a:rPr lang="en-US" smtClean="0"/>
              <a:t>6/6/16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7A4CBD-4B7D-EF4B-B554-30ACB6DC798B}" type="slidenum">
              <a:rPr lang="en-US" smtClean="0"/>
              <a:t>‹#›</a:t>
            </a:fld>
            <a:endParaRPr lang="en-US"/>
          </a:p>
        </p:txBody>
      </p:sp>
    </p:spTree>
    <p:extLst>
      <p:ext uri="{BB962C8B-B14F-4D97-AF65-F5344CB8AC3E}">
        <p14:creationId xmlns:p14="http://schemas.microsoft.com/office/powerpoint/2010/main" val="1310258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“engages”</a:t>
            </a:r>
          </a:p>
          <a:p>
            <a:r>
              <a:rPr lang="en-US" sz="1200" kern="1200" dirty="0" smtClean="0">
                <a:solidFill>
                  <a:schemeClr val="tx1"/>
                </a:solidFill>
                <a:effectLst/>
                <a:latin typeface="+mn-lt"/>
                <a:ea typeface="+mn-ea"/>
                <a:cs typeface="+mn-cs"/>
              </a:rPr>
              <a:t>Recognizing great work impacts engagement at a rate of 2 to 1 (78% of employees who experience strong recognition are highly engaged, compared to 34% of employees who experience poor recognition) – </a:t>
            </a:r>
            <a:r>
              <a:rPr lang="en-US" sz="1200" i="1" kern="1200" dirty="0" smtClean="0">
                <a:solidFill>
                  <a:schemeClr val="tx1"/>
                </a:solidFill>
                <a:effectLst/>
                <a:latin typeface="+mn-lt"/>
                <a:ea typeface="+mn-ea"/>
                <a:cs typeface="+mn-cs"/>
              </a:rPr>
              <a:t>Source: Impact of Performance Recognition, Cicero Group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“inspires”</a:t>
            </a:r>
          </a:p>
          <a:p>
            <a:r>
              <a:rPr lang="en-US" sz="1200" kern="1200" dirty="0" smtClean="0">
                <a:solidFill>
                  <a:schemeClr val="tx1"/>
                </a:solidFill>
                <a:effectLst/>
                <a:latin typeface="+mn-lt"/>
                <a:ea typeface="+mn-ea"/>
                <a:cs typeface="+mn-cs"/>
              </a:rPr>
              <a:t>Employees who receive strong recognition are 33% more likely to be proactively innovating, generating 2X as many ideas per month compared to those who aren’t recognized well (Source: </a:t>
            </a:r>
            <a:r>
              <a:rPr lang="en-US" sz="1200" i="1" kern="1200" dirty="0" smtClean="0">
                <a:solidFill>
                  <a:schemeClr val="tx1"/>
                </a:solidFill>
                <a:effectLst/>
                <a:latin typeface="+mn-lt"/>
                <a:ea typeface="+mn-ea"/>
                <a:cs typeface="+mn-cs"/>
              </a:rPr>
              <a:t>Impact of Performance Recognition, Cicero Group)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“develops”</a:t>
            </a:r>
          </a:p>
          <a:p>
            <a:r>
              <a:rPr lang="en-US" sz="1200" kern="1200" dirty="0" smtClean="0">
                <a:solidFill>
                  <a:schemeClr val="tx1"/>
                </a:solidFill>
                <a:effectLst/>
                <a:latin typeface="+mn-lt"/>
                <a:ea typeface="+mn-ea"/>
                <a:cs typeface="+mn-cs"/>
              </a:rPr>
              <a:t>People grow into the talents they are recognized for. Plus, regular appreciation helps reduce turnover—we retain our best people! According to research, with strong recognition, 85% of people polled report being more likely to stay with an organization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“connects”</a:t>
            </a:r>
          </a:p>
          <a:p>
            <a:r>
              <a:rPr lang="en-US" sz="1200" kern="1200" dirty="0" smtClean="0">
                <a:solidFill>
                  <a:schemeClr val="tx1"/>
                </a:solidFill>
                <a:effectLst/>
                <a:latin typeface="+mn-lt"/>
                <a:ea typeface="+mn-ea"/>
                <a:cs typeface="+mn-cs"/>
              </a:rPr>
              <a:t>Teams that appreciate each other have a stronger sense of camaraderie and are higher-performing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“shows”</a:t>
            </a:r>
          </a:p>
          <a:p>
            <a:r>
              <a:rPr lang="en-US" sz="1200" kern="1200" dirty="0" smtClean="0">
                <a:solidFill>
                  <a:schemeClr val="tx1"/>
                </a:solidFill>
                <a:effectLst/>
                <a:latin typeface="+mn-lt"/>
                <a:ea typeface="+mn-ea"/>
                <a:cs typeface="+mn-cs"/>
              </a:rPr>
              <a:t>Recognition highlights the behaviors we value. It is a public way of saying, “This is important/this is what we appreciate.”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“best in us”</a:t>
            </a:r>
          </a:p>
          <a:p>
            <a:r>
              <a:rPr lang="en-US" sz="1200" kern="1200" dirty="0" smtClean="0">
                <a:solidFill>
                  <a:schemeClr val="tx1"/>
                </a:solidFill>
                <a:effectLst/>
                <a:latin typeface="+mn-lt"/>
                <a:ea typeface="+mn-ea"/>
                <a:cs typeface="+mn-cs"/>
              </a:rPr>
              <a:t>Makes {{ </a:t>
            </a:r>
            <a:r>
              <a:rPr lang="en-US" sz="1200" kern="1200" dirty="0" err="1" smtClean="0">
                <a:solidFill>
                  <a:schemeClr val="tx1"/>
                </a:solidFill>
                <a:effectLst/>
                <a:latin typeface="+mn-lt"/>
                <a:ea typeface="+mn-ea"/>
                <a:cs typeface="+mn-cs"/>
              </a:rPr>
              <a:t>CompanyName</a:t>
            </a:r>
            <a:r>
              <a:rPr lang="en-US" sz="1200" kern="1200" dirty="0" smtClean="0">
                <a:solidFill>
                  <a:schemeClr val="tx1"/>
                </a:solidFill>
                <a:effectLst/>
                <a:latin typeface="+mn-lt"/>
                <a:ea typeface="+mn-ea"/>
                <a:cs typeface="+mn-cs"/>
              </a:rPr>
              <a:t> }} a great place to work!</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6E7A4CBD-4B7D-EF4B-B554-30ACB6DC798B}" type="slidenum">
              <a:rPr lang="en-US" smtClean="0"/>
              <a:t>2</a:t>
            </a:fld>
            <a:endParaRPr lang="en-US"/>
          </a:p>
        </p:txBody>
      </p:sp>
    </p:spTree>
    <p:extLst>
      <p:ext uri="{BB962C8B-B14F-4D97-AF65-F5344CB8AC3E}">
        <p14:creationId xmlns:p14="http://schemas.microsoft.com/office/powerpoint/2010/main" val="1276647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“priority”</a:t>
            </a:r>
          </a:p>
          <a:p>
            <a:r>
              <a:rPr lang="en-US" sz="1200" kern="1200" dirty="0" smtClean="0">
                <a:solidFill>
                  <a:schemeClr val="tx1"/>
                </a:solidFill>
                <a:effectLst/>
                <a:latin typeface="+mn-lt"/>
                <a:ea typeface="+mn-ea"/>
                <a:cs typeface="+mn-cs"/>
              </a:rPr>
              <a:t>Leaders are busy. We’re all busy. But the best leaders know that recognition isn’t just a “nice” thing to do. It’s actually one of the sharpest tools in your skill set. One that motivates everyone around you and builds trust with your team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“URL”</a:t>
            </a:r>
          </a:p>
          <a:p>
            <a:r>
              <a:rPr lang="en-US" sz="1200" kern="1200" dirty="0" smtClean="0">
                <a:solidFill>
                  <a:schemeClr val="tx1"/>
                </a:solidFill>
                <a:effectLst/>
                <a:latin typeface="+mn-lt"/>
                <a:ea typeface="+mn-ea"/>
                <a:cs typeface="+mn-cs"/>
              </a:rPr>
              <a:t>Better yet, bookmark it. Visit daily!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”lead”</a:t>
            </a:r>
          </a:p>
          <a:p>
            <a:r>
              <a:rPr lang="en-US" sz="1200" kern="1200" dirty="0" smtClean="0">
                <a:solidFill>
                  <a:schemeClr val="tx1"/>
                </a:solidFill>
                <a:effectLst/>
                <a:latin typeface="+mn-lt"/>
                <a:ea typeface="+mn-ea"/>
                <a:cs typeface="+mn-cs"/>
              </a:rPr>
              <a:t>Start a meeting by recognizing someone. Carve out time to write thank you notes at least once a week. Present award nominations in front of the team, making sure to highlight what was accomplished and why it matters to our company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 inspired”</a:t>
            </a:r>
          </a:p>
          <a:p>
            <a:r>
              <a:rPr lang="en-US" sz="1200" kern="1200" dirty="0" smtClean="0">
                <a:solidFill>
                  <a:schemeClr val="tx1"/>
                </a:solidFill>
                <a:effectLst/>
                <a:latin typeface="+mn-lt"/>
                <a:ea typeface="+mn-ea"/>
                <a:cs typeface="+mn-cs"/>
              </a:rPr>
              <a:t>That’s what the next few slides are all about: a few simple “best practices” from other leaders that are easy to incorporate into your own day</a:t>
            </a:r>
          </a:p>
          <a:p>
            <a:endParaRPr lang="en-US" dirty="0"/>
          </a:p>
        </p:txBody>
      </p:sp>
      <p:sp>
        <p:nvSpPr>
          <p:cNvPr id="4" name="Slide Number Placeholder 3"/>
          <p:cNvSpPr>
            <a:spLocks noGrp="1"/>
          </p:cNvSpPr>
          <p:nvPr>
            <p:ph type="sldNum" sz="quarter" idx="10"/>
          </p:nvPr>
        </p:nvSpPr>
        <p:spPr/>
        <p:txBody>
          <a:bodyPr/>
          <a:lstStyle/>
          <a:p>
            <a:fld id="{6E7A4CBD-4B7D-EF4B-B554-30ACB6DC798B}" type="slidenum">
              <a:rPr lang="en-US" smtClean="0"/>
              <a:t>3</a:t>
            </a:fld>
            <a:endParaRPr lang="en-US"/>
          </a:p>
        </p:txBody>
      </p:sp>
    </p:spTree>
    <p:extLst>
      <p:ext uri="{BB962C8B-B14F-4D97-AF65-F5344CB8AC3E}">
        <p14:creationId xmlns:p14="http://schemas.microsoft.com/office/powerpoint/2010/main" val="1209377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“core values”</a:t>
            </a:r>
          </a:p>
          <a:p>
            <a:r>
              <a:rPr lang="en-US" sz="1200" kern="1200" dirty="0" smtClean="0">
                <a:solidFill>
                  <a:schemeClr val="tx1"/>
                </a:solidFill>
                <a:effectLst/>
                <a:latin typeface="+mn-lt"/>
                <a:ea typeface="+mn-ea"/>
                <a:cs typeface="+mn-cs"/>
              </a:rPr>
              <a:t>Get good at catching people in the act of demonstrating our core values. Practice makes perfect! The more you look for examples of people exemplifying these behaviors, the more you’ll see.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“reinforces”</a:t>
            </a:r>
          </a:p>
          <a:p>
            <a:r>
              <a:rPr lang="en-US" sz="1200" kern="1200" dirty="0" smtClean="0">
                <a:solidFill>
                  <a:schemeClr val="tx1"/>
                </a:solidFill>
                <a:effectLst/>
                <a:latin typeface="+mn-lt"/>
                <a:ea typeface="+mn-ea"/>
                <a:cs typeface="+mn-cs"/>
              </a:rPr>
              <a:t>Recognition points the way. It says, “</a:t>
            </a:r>
            <a:r>
              <a:rPr lang="en-US" sz="1200" u="sng" kern="1200" dirty="0" smtClean="0">
                <a:solidFill>
                  <a:schemeClr val="tx1"/>
                </a:solidFill>
                <a:effectLst/>
                <a:latin typeface="+mn-lt"/>
                <a:ea typeface="+mn-ea"/>
                <a:cs typeface="+mn-cs"/>
              </a:rPr>
              <a:t>This </a:t>
            </a:r>
            <a:r>
              <a:rPr lang="en-US" sz="1200" kern="1200" dirty="0" smtClean="0">
                <a:solidFill>
                  <a:schemeClr val="tx1"/>
                </a:solidFill>
                <a:effectLst/>
                <a:latin typeface="+mn-lt"/>
                <a:ea typeface="+mn-ea"/>
                <a:cs typeface="+mn-cs"/>
              </a:rPr>
              <a:t>is what we value as an organization. This is what we reward. Do more of </a:t>
            </a:r>
            <a:r>
              <a:rPr lang="en-US" sz="1200" u="sng" kern="1200" dirty="0" smtClean="0">
                <a:solidFill>
                  <a:schemeClr val="tx1"/>
                </a:solidFill>
                <a:effectLst/>
                <a:latin typeface="+mn-lt"/>
                <a:ea typeface="+mn-ea"/>
                <a:cs typeface="+mn-cs"/>
              </a:rPr>
              <a:t>this</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“publicly”</a:t>
            </a:r>
          </a:p>
          <a:p>
            <a:r>
              <a:rPr lang="en-US" sz="1200" kern="1200" dirty="0" smtClean="0">
                <a:solidFill>
                  <a:schemeClr val="tx1"/>
                </a:solidFill>
                <a:effectLst/>
                <a:latin typeface="+mn-lt"/>
                <a:ea typeface="+mn-ea"/>
                <a:cs typeface="+mn-cs"/>
              </a:rPr>
              <a:t>Appreciating someone publicly is not only affirming for the recipient, it tells everyone listening what our organization values.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6E7A4CBD-4B7D-EF4B-B554-30ACB6DC798B}" type="slidenum">
              <a:rPr lang="en-US" smtClean="0"/>
              <a:t>5</a:t>
            </a:fld>
            <a:endParaRPr lang="en-US"/>
          </a:p>
        </p:txBody>
      </p:sp>
    </p:spTree>
    <p:extLst>
      <p:ext uri="{BB962C8B-B14F-4D97-AF65-F5344CB8AC3E}">
        <p14:creationId xmlns:p14="http://schemas.microsoft.com/office/powerpoint/2010/main" val="1098524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“ask!”</a:t>
            </a:r>
          </a:p>
          <a:p>
            <a:r>
              <a:rPr lang="en-US" sz="1200" kern="1200" dirty="0" smtClean="0">
                <a:solidFill>
                  <a:schemeClr val="tx1"/>
                </a:solidFill>
                <a:effectLst/>
                <a:latin typeface="+mn-lt"/>
                <a:ea typeface="+mn-ea"/>
                <a:cs typeface="+mn-cs"/>
              </a:rPr>
              <a:t>Make a point of sitting down individually with your team members and asking how they’d like to be appreciated. Some love the limelight. Others prefer more of a one-on-one experience. Taking the time to ask is in itself a form of appreciation!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“record”</a:t>
            </a:r>
          </a:p>
          <a:p>
            <a:r>
              <a:rPr lang="en-US" sz="1200" kern="1200" dirty="0" smtClean="0">
                <a:solidFill>
                  <a:schemeClr val="tx1"/>
                </a:solidFill>
                <a:effectLst/>
                <a:latin typeface="+mn-lt"/>
                <a:ea typeface="+mn-ea"/>
                <a:cs typeface="+mn-cs"/>
              </a:rPr>
              <a:t>This is a simple best practice. Make a note of team members’ birthdays, service anniversaries, and recognition preferences so that you can be a step ahead when it comes to showing your appreciation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“result”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You want your recognition to be as effective as possible.  By knowing what works best for each employee, you ensure that your recognition is “on the mark.” </a:t>
            </a:r>
          </a:p>
          <a:p>
            <a:endParaRPr lang="en-US" dirty="0"/>
          </a:p>
        </p:txBody>
      </p:sp>
      <p:sp>
        <p:nvSpPr>
          <p:cNvPr id="4" name="Slide Number Placeholder 3"/>
          <p:cNvSpPr>
            <a:spLocks noGrp="1"/>
          </p:cNvSpPr>
          <p:nvPr>
            <p:ph type="sldNum" sz="quarter" idx="10"/>
          </p:nvPr>
        </p:nvSpPr>
        <p:spPr/>
        <p:txBody>
          <a:bodyPr/>
          <a:lstStyle/>
          <a:p>
            <a:fld id="{6E7A4CBD-4B7D-EF4B-B554-30ACB6DC798B}" type="slidenum">
              <a:rPr lang="en-US" smtClean="0"/>
              <a:t>6</a:t>
            </a:fld>
            <a:endParaRPr lang="en-US"/>
          </a:p>
        </p:txBody>
      </p:sp>
    </p:spTree>
    <p:extLst>
      <p:ext uri="{BB962C8B-B14F-4D97-AF65-F5344CB8AC3E}">
        <p14:creationId xmlns:p14="http://schemas.microsoft.com/office/powerpoint/2010/main" val="785285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7A4CBD-4B7D-EF4B-B554-30ACB6DC798B}" type="slidenum">
              <a:rPr lang="en-US" smtClean="0"/>
              <a:t>8</a:t>
            </a:fld>
            <a:endParaRPr lang="en-US"/>
          </a:p>
        </p:txBody>
      </p:sp>
    </p:spTree>
    <p:extLst>
      <p:ext uri="{BB962C8B-B14F-4D97-AF65-F5344CB8AC3E}">
        <p14:creationId xmlns:p14="http://schemas.microsoft.com/office/powerpoint/2010/main" val="56679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67A85D-0866-5149-9F64-997DA5EA3BCA}" type="datetimeFigureOut">
              <a:rPr lang="en-US" smtClean="0"/>
              <a:t>6/6/16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67801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67A85D-0866-5149-9F64-997DA5EA3BCA}" type="datetimeFigureOut">
              <a:rPr lang="en-US" smtClean="0"/>
              <a:t>6/6/16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550341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67A85D-0866-5149-9F64-997DA5EA3BCA}" type="datetimeFigureOut">
              <a:rPr lang="en-US" smtClean="0"/>
              <a:t>6/6/16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17744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67A85D-0866-5149-9F64-997DA5EA3BCA}" type="datetimeFigureOut">
              <a:rPr lang="en-US" smtClean="0"/>
              <a:t>6/6/16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2074002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67A85D-0866-5149-9F64-997DA5EA3BCA}" type="datetimeFigureOut">
              <a:rPr lang="en-US" smtClean="0"/>
              <a:t>6/6/16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9462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67A85D-0866-5149-9F64-997DA5EA3BCA}" type="datetimeFigureOut">
              <a:rPr lang="en-US" smtClean="0"/>
              <a:t>6/6/16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517721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67A85D-0866-5149-9F64-997DA5EA3BCA}" type="datetimeFigureOut">
              <a:rPr lang="en-US" smtClean="0"/>
              <a:t>6/6/16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532726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67A85D-0866-5149-9F64-997DA5EA3BCA}" type="datetimeFigureOut">
              <a:rPr lang="en-US" smtClean="0"/>
              <a:t>6/6/16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67830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67A85D-0866-5149-9F64-997DA5EA3BCA}" type="datetimeFigureOut">
              <a:rPr lang="en-US" smtClean="0"/>
              <a:t>6/6/16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441541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7A85D-0866-5149-9F64-997DA5EA3BCA}" type="datetimeFigureOut">
              <a:rPr lang="en-US" smtClean="0"/>
              <a:t>6/6/16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85451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7A85D-0866-5149-9F64-997DA5EA3BCA}" type="datetimeFigureOut">
              <a:rPr lang="en-US" smtClean="0"/>
              <a:t>6/6/16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B78-4CC8-9A41-98E6-A9B90B4ACB0A}" type="slidenum">
              <a:rPr lang="en-US" smtClean="0"/>
              <a:t>‹#›</a:t>
            </a:fld>
            <a:endParaRPr lang="en-US"/>
          </a:p>
        </p:txBody>
      </p:sp>
    </p:spTree>
    <p:extLst>
      <p:ext uri="{BB962C8B-B14F-4D97-AF65-F5344CB8AC3E}">
        <p14:creationId xmlns:p14="http://schemas.microsoft.com/office/powerpoint/2010/main" val="16653599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7A85D-0866-5149-9F64-997DA5EA3BCA}" type="datetimeFigureOut">
              <a:rPr lang="en-US" smtClean="0"/>
              <a:t>6/6/16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9F8B78-4CC8-9A41-98E6-A9B90B4ACB0A}" type="slidenum">
              <a:rPr lang="en-US" smtClean="0"/>
              <a:t>‹#›</a:t>
            </a:fld>
            <a:endParaRPr lang="en-US"/>
          </a:p>
        </p:txBody>
      </p:sp>
    </p:spTree>
    <p:extLst>
      <p:ext uri="{BB962C8B-B14F-4D97-AF65-F5344CB8AC3E}">
        <p14:creationId xmlns:p14="http://schemas.microsoft.com/office/powerpoint/2010/main" val="1942922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Tree>
    <p:extLst>
      <p:ext uri="{BB962C8B-B14F-4D97-AF65-F5344CB8AC3E}">
        <p14:creationId xmlns:p14="http://schemas.microsoft.com/office/powerpoint/2010/main" val="218324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Tree>
    <p:extLst>
      <p:ext uri="{BB962C8B-B14F-4D97-AF65-F5344CB8AC3E}">
        <p14:creationId xmlns:p14="http://schemas.microsoft.com/office/powerpoint/2010/main" val="198406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3" name="TextBox 2"/>
          <p:cNvSpPr txBox="1"/>
          <p:nvPr/>
        </p:nvSpPr>
        <p:spPr>
          <a:xfrm>
            <a:off x="1280160" y="2060448"/>
            <a:ext cx="7534656" cy="461665"/>
          </a:xfrm>
          <a:prstGeom prst="rect">
            <a:avLst/>
          </a:prstGeom>
          <a:noFill/>
        </p:spPr>
        <p:txBody>
          <a:bodyPr wrap="square" rtlCol="0">
            <a:spAutoFit/>
          </a:bodyPr>
          <a:lstStyle/>
          <a:p>
            <a:pPr marL="349250" indent="-349250"/>
            <a:r>
              <a:rPr lang="en-US" sz="2400" dirty="0" smtClean="0">
                <a:latin typeface="Gotham Book" charset="0"/>
                <a:ea typeface="Gotham Book" charset="0"/>
                <a:cs typeface="Gotham Book" charset="0"/>
              </a:rPr>
              <a:t>1.	Make </a:t>
            </a:r>
            <a:r>
              <a:rPr lang="en-US" sz="2400" dirty="0">
                <a:latin typeface="Gotham Book" charset="0"/>
                <a:ea typeface="Gotham Book" charset="0"/>
                <a:cs typeface="Gotham Book" charset="0"/>
              </a:rPr>
              <a:t>recognition a priority</a:t>
            </a:r>
          </a:p>
        </p:txBody>
      </p:sp>
      <p:sp>
        <p:nvSpPr>
          <p:cNvPr id="4" name="TextBox 3"/>
          <p:cNvSpPr txBox="1"/>
          <p:nvPr/>
        </p:nvSpPr>
        <p:spPr>
          <a:xfrm>
            <a:off x="1280160" y="2639028"/>
            <a:ext cx="8022336" cy="830997"/>
          </a:xfrm>
          <a:prstGeom prst="rect">
            <a:avLst/>
          </a:prstGeom>
          <a:noFill/>
        </p:spPr>
        <p:txBody>
          <a:bodyPr wrap="square" rtlCol="0">
            <a:spAutoFit/>
          </a:bodyPr>
          <a:lstStyle/>
          <a:p>
            <a:pPr marL="349250" indent="-349250"/>
            <a:r>
              <a:rPr lang="en-US" sz="2400" dirty="0" smtClean="0">
                <a:latin typeface="Gotham Book" charset="0"/>
                <a:ea typeface="Gotham Book" charset="0"/>
                <a:cs typeface="Gotham Book" charset="0"/>
              </a:rPr>
              <a:t>2.	Go </a:t>
            </a:r>
            <a:r>
              <a:rPr lang="en-US" sz="2400" dirty="0">
                <a:latin typeface="Gotham Book" charset="0"/>
                <a:ea typeface="Gotham Book" charset="0"/>
                <a:cs typeface="Gotham Book" charset="0"/>
              </a:rPr>
              <a:t>to {{ </a:t>
            </a:r>
            <a:r>
              <a:rPr lang="en-US" sz="2400" dirty="0" err="1">
                <a:latin typeface="Gotham Book" charset="0"/>
                <a:ea typeface="Gotham Book" charset="0"/>
                <a:cs typeface="Gotham Book" charset="0"/>
              </a:rPr>
              <a:t>ProgramName</a:t>
            </a:r>
            <a:r>
              <a:rPr lang="en-US" sz="2400" dirty="0">
                <a:latin typeface="Gotham Book" charset="0"/>
                <a:ea typeface="Gotham Book" charset="0"/>
                <a:cs typeface="Gotham Book" charset="0"/>
              </a:rPr>
              <a:t> }} and familiarize </a:t>
            </a:r>
            <a:r>
              <a:rPr lang="en-US" sz="2400" dirty="0" smtClean="0">
                <a:latin typeface="Gotham Book" charset="0"/>
                <a:ea typeface="Gotham Book" charset="0"/>
                <a:cs typeface="Gotham Book" charset="0"/>
              </a:rPr>
              <a:t>yourself</a:t>
            </a: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with </a:t>
            </a:r>
            <a:r>
              <a:rPr lang="en-US" sz="2400" dirty="0">
                <a:latin typeface="Gotham Book" charset="0"/>
                <a:ea typeface="Gotham Book" charset="0"/>
                <a:cs typeface="Gotham Book" charset="0"/>
              </a:rPr>
              <a:t>its tools</a:t>
            </a:r>
          </a:p>
        </p:txBody>
      </p:sp>
      <p:sp>
        <p:nvSpPr>
          <p:cNvPr id="5" name="TextBox 4"/>
          <p:cNvSpPr txBox="1"/>
          <p:nvPr/>
        </p:nvSpPr>
        <p:spPr>
          <a:xfrm>
            <a:off x="1280160" y="3586940"/>
            <a:ext cx="7534656" cy="461665"/>
          </a:xfrm>
          <a:prstGeom prst="rect">
            <a:avLst/>
          </a:prstGeom>
          <a:noFill/>
        </p:spPr>
        <p:txBody>
          <a:bodyPr wrap="square" rtlCol="0">
            <a:spAutoFit/>
          </a:bodyPr>
          <a:lstStyle/>
          <a:p>
            <a:pPr marL="349250" indent="-349250"/>
            <a:r>
              <a:rPr lang="en-US" sz="2400" dirty="0" smtClean="0">
                <a:latin typeface="Gotham Book" charset="0"/>
                <a:ea typeface="Gotham Book" charset="0"/>
                <a:cs typeface="Gotham Book" charset="0"/>
              </a:rPr>
              <a:t>3.	Lead </a:t>
            </a:r>
            <a:r>
              <a:rPr lang="en-US" sz="2400" dirty="0">
                <a:latin typeface="Gotham Book" charset="0"/>
                <a:ea typeface="Gotham Book" charset="0"/>
                <a:cs typeface="Gotham Book" charset="0"/>
              </a:rPr>
              <a:t>by example</a:t>
            </a:r>
          </a:p>
        </p:txBody>
      </p:sp>
      <p:sp>
        <p:nvSpPr>
          <p:cNvPr id="6" name="TextBox 5"/>
          <p:cNvSpPr txBox="1"/>
          <p:nvPr/>
        </p:nvSpPr>
        <p:spPr>
          <a:xfrm>
            <a:off x="1280160" y="4165520"/>
            <a:ext cx="7534656" cy="830997"/>
          </a:xfrm>
          <a:prstGeom prst="rect">
            <a:avLst/>
          </a:prstGeom>
          <a:noFill/>
        </p:spPr>
        <p:txBody>
          <a:bodyPr wrap="square" rtlCol="0">
            <a:spAutoFit/>
          </a:bodyPr>
          <a:lstStyle/>
          <a:p>
            <a:pPr marL="349250" indent="-349250"/>
            <a:r>
              <a:rPr lang="en-US" sz="2400" dirty="0" smtClean="0">
                <a:latin typeface="Gotham Book" charset="0"/>
                <a:ea typeface="Gotham Book" charset="0"/>
                <a:cs typeface="Gotham Book" charset="0"/>
              </a:rPr>
              <a:t>4.	Be </a:t>
            </a:r>
            <a:r>
              <a:rPr lang="en-US" sz="2400" dirty="0">
                <a:latin typeface="Gotham Book" charset="0"/>
                <a:ea typeface="Gotham Book" charset="0"/>
                <a:cs typeface="Gotham Book" charset="0"/>
              </a:rPr>
              <a:t>inspired by what other leaders have </a:t>
            </a:r>
            <a:r>
              <a:rPr lang="en-US" sz="2400" dirty="0" smtClean="0">
                <a:latin typeface="Gotham Book" charset="0"/>
                <a:ea typeface="Gotham Book" charset="0"/>
                <a:cs typeface="Gotham Book" charset="0"/>
              </a:rPr>
              <a:t>found</a:t>
            </a: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to </a:t>
            </a:r>
            <a:r>
              <a:rPr lang="en-US" sz="2400" dirty="0">
                <a:latin typeface="Gotham Book" charset="0"/>
                <a:ea typeface="Gotham Book" charset="0"/>
                <a:cs typeface="Gotham Book" charset="0"/>
              </a:rPr>
              <a:t>be effective</a:t>
            </a:r>
          </a:p>
        </p:txBody>
      </p:sp>
    </p:spTree>
    <p:extLst>
      <p:ext uri="{BB962C8B-B14F-4D97-AF65-F5344CB8AC3E}">
        <p14:creationId xmlns:p14="http://schemas.microsoft.com/office/powerpoint/2010/main" val="773980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3" name="TextBox 2"/>
          <p:cNvSpPr txBox="1"/>
          <p:nvPr/>
        </p:nvSpPr>
        <p:spPr>
          <a:xfrm>
            <a:off x="792480" y="1999488"/>
            <a:ext cx="8900160" cy="1538883"/>
          </a:xfrm>
          <a:prstGeom prst="rect">
            <a:avLst/>
          </a:prstGeom>
          <a:noFill/>
        </p:spPr>
        <p:txBody>
          <a:bodyPr wrap="square" rtlCol="0">
            <a:spAutoFit/>
          </a:bodyPr>
          <a:lstStyle/>
          <a:p>
            <a:r>
              <a:rPr lang="en-US" sz="2800" b="1" dirty="0">
                <a:latin typeface="Gotham" charset="0"/>
                <a:ea typeface="Gotham" charset="0"/>
                <a:cs typeface="Gotham" charset="0"/>
              </a:rPr>
              <a:t>SET ASIDE </a:t>
            </a:r>
            <a:r>
              <a:rPr lang="en-US" sz="2800" b="1" dirty="0" smtClean="0">
                <a:latin typeface="Gotham" charset="0"/>
                <a:ea typeface="Gotham" charset="0"/>
                <a:cs typeface="Gotham" charset="0"/>
              </a:rPr>
              <a:t>TIME</a:t>
            </a:r>
          </a:p>
          <a:p>
            <a:endParaRPr lang="en-US" dirty="0">
              <a:latin typeface="Gotham Book" charset="0"/>
              <a:ea typeface="Gotham Book" charset="0"/>
              <a:cs typeface="Gotham Book" charset="0"/>
            </a:endParaRPr>
          </a:p>
          <a:p>
            <a:pPr marL="349250" indent="-349250"/>
            <a:r>
              <a:rPr lang="en-US" sz="2400" dirty="0" smtClean="0">
                <a:latin typeface="Gotham Book" charset="0"/>
                <a:ea typeface="Gotham Book" charset="0"/>
                <a:cs typeface="Gotham Book" charset="0"/>
              </a:rPr>
              <a:t>	•</a:t>
            </a:r>
            <a:r>
              <a:rPr lang="en-US" sz="2400" dirty="0">
                <a:latin typeface="Gotham Book" charset="0"/>
                <a:ea typeface="Gotham Book" charset="0"/>
                <a:cs typeface="Gotham Book" charset="0"/>
              </a:rPr>
              <a:t>	Schedule a regular time for recognition each </a:t>
            </a:r>
            <a:r>
              <a:rPr lang="en-US" sz="2400" dirty="0" smtClean="0">
                <a:latin typeface="Gotham Book" charset="0"/>
                <a:ea typeface="Gotham Book" charset="0"/>
                <a:cs typeface="Gotham Book" charset="0"/>
              </a:rPr>
              <a:t>week</a:t>
            </a:r>
          </a:p>
          <a:p>
            <a:pPr marL="349250" indent="-349250"/>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in </a:t>
            </a:r>
            <a:r>
              <a:rPr lang="en-US" sz="2400" dirty="0" smtClean="0">
                <a:latin typeface="Gotham Book" charset="0"/>
                <a:ea typeface="Gotham Book" charset="0"/>
                <a:cs typeface="Gotham Book" charset="0"/>
              </a:rPr>
              <a:t>your </a:t>
            </a:r>
            <a:r>
              <a:rPr lang="en-US" sz="2400" dirty="0">
                <a:latin typeface="Gotham Book" charset="0"/>
                <a:ea typeface="Gotham Book" charset="0"/>
                <a:cs typeface="Gotham Book" charset="0"/>
              </a:rPr>
              <a:t>calendar and stick to it!</a:t>
            </a:r>
          </a:p>
        </p:txBody>
      </p:sp>
      <p:sp>
        <p:nvSpPr>
          <p:cNvPr id="6" name="TextBox 5"/>
          <p:cNvSpPr txBox="1"/>
          <p:nvPr/>
        </p:nvSpPr>
        <p:spPr>
          <a:xfrm>
            <a:off x="792480" y="3725662"/>
            <a:ext cx="8753856" cy="461665"/>
          </a:xfrm>
          <a:prstGeom prst="rect">
            <a:avLst/>
          </a:prstGeom>
          <a:noFill/>
        </p:spPr>
        <p:txBody>
          <a:bodyPr wrap="square" rtlCol="0">
            <a:spAutoFit/>
          </a:bodyPr>
          <a:lstStyle/>
          <a:p>
            <a:pPr marL="349250" indent="-349250"/>
            <a:r>
              <a:rPr lang="en-US" sz="22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a:t>
            </a:r>
            <a:r>
              <a:rPr lang="en-US" sz="2400" dirty="0">
                <a:latin typeface="Gotham Book" charset="0"/>
                <a:ea typeface="Gotham Book" charset="0"/>
                <a:cs typeface="Gotham Book" charset="0"/>
              </a:rPr>
              <a:t>	Easy! 15 minutes a week will do</a:t>
            </a:r>
          </a:p>
        </p:txBody>
      </p:sp>
      <p:sp>
        <p:nvSpPr>
          <p:cNvPr id="7" name="TextBox 6"/>
          <p:cNvSpPr txBox="1"/>
          <p:nvPr/>
        </p:nvSpPr>
        <p:spPr>
          <a:xfrm>
            <a:off x="792480" y="4405395"/>
            <a:ext cx="8753856" cy="2031325"/>
          </a:xfrm>
          <a:prstGeom prst="rect">
            <a:avLst/>
          </a:prstGeom>
          <a:noFill/>
        </p:spPr>
        <p:txBody>
          <a:bodyPr wrap="square" rtlCol="0">
            <a:spAutoFit/>
          </a:bodyPr>
          <a:lstStyle/>
          <a:p>
            <a:pPr marL="349250" indent="-349250"/>
            <a:r>
              <a:rPr lang="en-US" sz="22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	Things </a:t>
            </a:r>
            <a:r>
              <a:rPr lang="en-US" sz="2400" dirty="0">
                <a:latin typeface="Gotham Book" charset="0"/>
                <a:ea typeface="Gotham Book" charset="0"/>
                <a:cs typeface="Gotham Book" charset="0"/>
              </a:rPr>
              <a:t>to do:</a:t>
            </a:r>
          </a:p>
          <a:p>
            <a:pPr marL="349250" indent="-349250"/>
            <a:r>
              <a:rPr lang="en-US" sz="2200" dirty="0">
                <a:latin typeface="Gotham Book" charset="0"/>
                <a:ea typeface="Gotham Book" charset="0"/>
                <a:cs typeface="Gotham Book" charset="0"/>
              </a:rPr>
              <a:t>	</a:t>
            </a:r>
            <a:r>
              <a:rPr lang="en-US" sz="2200" dirty="0" smtClean="0">
                <a:latin typeface="Gotham Book" charset="0"/>
                <a:ea typeface="Gotham Book" charset="0"/>
                <a:cs typeface="Gotham Book" charset="0"/>
              </a:rPr>
              <a:t>	</a:t>
            </a:r>
            <a:r>
              <a:rPr lang="en-US" sz="2000" dirty="0" smtClean="0">
                <a:latin typeface="Gotham Book" charset="0"/>
                <a:ea typeface="Gotham Book" charset="0"/>
                <a:cs typeface="Gotham Book" charset="0"/>
              </a:rPr>
              <a:t>-   Send </a:t>
            </a:r>
            <a:r>
              <a:rPr lang="en-US" sz="2000" dirty="0" err="1">
                <a:latin typeface="Gotham Book" charset="0"/>
                <a:ea typeface="Gotham Book" charset="0"/>
                <a:cs typeface="Gotham Book" charset="0"/>
              </a:rPr>
              <a:t>eCards</a:t>
            </a:r>
            <a:endParaRPr lang="en-US" sz="2000" dirty="0">
              <a:latin typeface="Gotham Book" charset="0"/>
              <a:ea typeface="Gotham Book" charset="0"/>
              <a:cs typeface="Gotham Book" charset="0"/>
            </a:endParaRPr>
          </a:p>
          <a:p>
            <a:r>
              <a:rPr lang="en-US" sz="2000" dirty="0">
                <a:latin typeface="Gotham Book" charset="0"/>
                <a:ea typeface="Gotham Book" charset="0"/>
                <a:cs typeface="Gotham Book" charset="0"/>
              </a:rPr>
              <a:t>	</a:t>
            </a:r>
            <a:r>
              <a:rPr lang="en-US" sz="2000" dirty="0" smtClean="0">
                <a:latin typeface="Gotham Book" charset="0"/>
                <a:ea typeface="Gotham Book" charset="0"/>
                <a:cs typeface="Gotham Book" charset="0"/>
              </a:rPr>
              <a:t>-   {{ </a:t>
            </a:r>
            <a:r>
              <a:rPr lang="en-US" sz="2000" dirty="0">
                <a:latin typeface="Gotham Book" charset="0"/>
                <a:ea typeface="Gotham Book" charset="0"/>
                <a:cs typeface="Gotham Book" charset="0"/>
              </a:rPr>
              <a:t>Submit a well-deserved award nomination </a:t>
            </a:r>
            <a:r>
              <a:rPr lang="en-US" sz="2000" dirty="0" smtClean="0">
                <a:latin typeface="Gotham Book" charset="0"/>
                <a:ea typeface="Gotham Book" charset="0"/>
                <a:cs typeface="Gotham Book" charset="0"/>
              </a:rPr>
              <a:t>}}</a:t>
            </a:r>
            <a:r>
              <a:rPr lang="en-US" sz="2000" dirty="0">
                <a:latin typeface="Gotham Book" charset="0"/>
                <a:ea typeface="Gotham Book" charset="0"/>
                <a:cs typeface="Gotham Book" charset="0"/>
              </a:rPr>
              <a:t>	</a:t>
            </a:r>
            <a:endParaRPr lang="en-US" sz="2000" dirty="0" smtClean="0">
              <a:latin typeface="Gotham Book" charset="0"/>
              <a:ea typeface="Gotham Book" charset="0"/>
              <a:cs typeface="Gotham Book" charset="0"/>
            </a:endParaRPr>
          </a:p>
          <a:p>
            <a:r>
              <a:rPr lang="en-US" sz="2000" dirty="0">
                <a:latin typeface="Gotham Book" charset="0"/>
                <a:ea typeface="Gotham Book" charset="0"/>
                <a:cs typeface="Gotham Book" charset="0"/>
              </a:rPr>
              <a:t>	</a:t>
            </a:r>
            <a:r>
              <a:rPr lang="en-US" sz="2000" dirty="0" smtClean="0">
                <a:latin typeface="Gotham Book" charset="0"/>
                <a:ea typeface="Gotham Book" charset="0"/>
                <a:cs typeface="Gotham Book" charset="0"/>
              </a:rPr>
              <a:t>-   {{ </a:t>
            </a:r>
            <a:r>
              <a:rPr lang="en-US" sz="2000" dirty="0">
                <a:latin typeface="Gotham Book" charset="0"/>
                <a:ea typeface="Gotham Book" charset="0"/>
                <a:cs typeface="Gotham Book" charset="0"/>
              </a:rPr>
              <a:t>Plan a career celebration }}</a:t>
            </a:r>
          </a:p>
          <a:p>
            <a:r>
              <a:rPr lang="en-US" sz="2000" dirty="0">
                <a:latin typeface="Gotham Book" charset="0"/>
                <a:ea typeface="Gotham Book" charset="0"/>
                <a:cs typeface="Gotham Book" charset="0"/>
              </a:rPr>
              <a:t>	</a:t>
            </a:r>
            <a:r>
              <a:rPr lang="en-US" sz="2000" dirty="0" smtClean="0">
                <a:latin typeface="Gotham Book" charset="0"/>
                <a:ea typeface="Gotham Book" charset="0"/>
                <a:cs typeface="Gotham Book" charset="0"/>
              </a:rPr>
              <a:t>-   {{ </a:t>
            </a:r>
            <a:r>
              <a:rPr lang="en-US" sz="2000" dirty="0">
                <a:latin typeface="Gotham Book" charset="0"/>
                <a:ea typeface="Gotham Book" charset="0"/>
                <a:cs typeface="Gotham Book" charset="0"/>
              </a:rPr>
              <a:t>Cheer on team wellness goals }}</a:t>
            </a:r>
          </a:p>
          <a:p>
            <a:pPr marL="349250" indent="-349250"/>
            <a:r>
              <a:rPr lang="en-US" sz="2000" dirty="0">
                <a:latin typeface="Gotham Book" charset="0"/>
                <a:ea typeface="Gotham Book" charset="0"/>
                <a:cs typeface="Gotham Book" charset="0"/>
              </a:rPr>
              <a:t>	</a:t>
            </a:r>
            <a:r>
              <a:rPr lang="en-US" sz="2000" dirty="0" smtClean="0">
                <a:latin typeface="Gotham Book" charset="0"/>
                <a:ea typeface="Gotham Book" charset="0"/>
                <a:cs typeface="Gotham Book" charset="0"/>
              </a:rPr>
              <a:t>	-   Send </a:t>
            </a:r>
            <a:r>
              <a:rPr lang="en-US" sz="2000" dirty="0">
                <a:latin typeface="Gotham Book" charset="0"/>
                <a:ea typeface="Gotham Book" charset="0"/>
                <a:cs typeface="Gotham Book" charset="0"/>
              </a:rPr>
              <a:t>birthday greetings</a:t>
            </a:r>
          </a:p>
        </p:txBody>
      </p:sp>
    </p:spTree>
    <p:extLst>
      <p:ext uri="{BB962C8B-B14F-4D97-AF65-F5344CB8AC3E}">
        <p14:creationId xmlns:p14="http://schemas.microsoft.com/office/powerpoint/2010/main" val="1965704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6" name="TextBox 5"/>
          <p:cNvSpPr txBox="1"/>
          <p:nvPr/>
        </p:nvSpPr>
        <p:spPr>
          <a:xfrm>
            <a:off x="847344" y="2088554"/>
            <a:ext cx="8430768" cy="2908489"/>
          </a:xfrm>
          <a:prstGeom prst="rect">
            <a:avLst/>
          </a:prstGeom>
          <a:noFill/>
        </p:spPr>
        <p:txBody>
          <a:bodyPr wrap="square" bIns="0" rtlCol="0">
            <a:spAutoFit/>
          </a:bodyPr>
          <a:lstStyle/>
          <a:p>
            <a:pPr>
              <a:lnSpc>
                <a:spcPct val="150000"/>
              </a:lnSpc>
            </a:pPr>
            <a:r>
              <a:rPr lang="en-US" sz="2800" b="1" dirty="0">
                <a:latin typeface="Gotham" charset="0"/>
                <a:ea typeface="Gotham" charset="0"/>
                <a:cs typeface="Gotham" charset="0"/>
              </a:rPr>
              <a:t>LOOK FOR </a:t>
            </a:r>
            <a:r>
              <a:rPr lang="en-US" sz="2800" b="1" dirty="0" smtClean="0">
                <a:latin typeface="Gotham" charset="0"/>
                <a:ea typeface="Gotham" charset="0"/>
                <a:cs typeface="Gotham" charset="0"/>
              </a:rPr>
              <a:t>GREATNESS</a:t>
            </a:r>
            <a:endParaRPr lang="en-US" sz="2800" b="1" dirty="0">
              <a:latin typeface="Gotham" charset="0"/>
              <a:ea typeface="Gotham" charset="0"/>
              <a:cs typeface="Gotham" charset="0"/>
            </a:endParaRPr>
          </a:p>
          <a:p>
            <a:pPr marL="349250" indent="-349250">
              <a:lnSpc>
                <a:spcPct val="150000"/>
              </a:lnSpc>
            </a:pPr>
            <a:r>
              <a:rPr lang="en-US" sz="2400" dirty="0" smtClean="0">
                <a:latin typeface="Gotham Book" charset="0"/>
                <a:ea typeface="Gotham Book" charset="0"/>
                <a:cs typeface="Gotham Book" charset="0"/>
              </a:rPr>
              <a:t>	•	Look </a:t>
            </a:r>
            <a:r>
              <a:rPr lang="en-US" sz="2400" dirty="0">
                <a:latin typeface="Gotham Book" charset="0"/>
                <a:ea typeface="Gotham Book" charset="0"/>
                <a:cs typeface="Gotham Book" charset="0"/>
              </a:rPr>
              <a:t>for people demonstrating our core </a:t>
            </a:r>
            <a:r>
              <a:rPr lang="en-US" sz="2400" dirty="0" smtClean="0">
                <a:latin typeface="Gotham Book" charset="0"/>
                <a:ea typeface="Gotham Book" charset="0"/>
                <a:cs typeface="Gotham Book" charset="0"/>
              </a:rPr>
              <a:t>values</a:t>
            </a:r>
          </a:p>
          <a:p>
            <a:pPr marL="349250" indent="-349250">
              <a:lnSpc>
                <a:spcPct val="150000"/>
              </a:lnSpc>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and </a:t>
            </a:r>
            <a:r>
              <a:rPr lang="en-US" sz="2400" dirty="0">
                <a:latin typeface="Gotham Book" charset="0"/>
                <a:ea typeface="Gotham Book" charset="0"/>
                <a:cs typeface="Gotham Book" charset="0"/>
              </a:rPr>
              <a:t>RECOGNIZE THEM</a:t>
            </a:r>
          </a:p>
          <a:p>
            <a:pPr marL="349250" indent="-349250">
              <a:lnSpc>
                <a:spcPct val="150000"/>
              </a:lnSpc>
            </a:pPr>
            <a:r>
              <a:rPr lang="en-US" sz="2400" dirty="0" smtClean="0">
                <a:latin typeface="Gotham Book" charset="0"/>
                <a:ea typeface="Gotham Book" charset="0"/>
                <a:cs typeface="Gotham Book" charset="0"/>
              </a:rPr>
              <a:t>	•	Recognition </a:t>
            </a:r>
            <a:r>
              <a:rPr lang="en-US" sz="2400" dirty="0">
                <a:latin typeface="Gotham Book" charset="0"/>
                <a:ea typeface="Gotham Book" charset="0"/>
                <a:cs typeface="Gotham Book" charset="0"/>
              </a:rPr>
              <a:t>reinforces what matters most</a:t>
            </a:r>
          </a:p>
          <a:p>
            <a:pPr marL="349250" indent="-349250">
              <a:lnSpc>
                <a:spcPct val="150000"/>
              </a:lnSpc>
            </a:pPr>
            <a:r>
              <a:rPr lang="en-US" sz="2400" dirty="0" smtClean="0">
                <a:latin typeface="Gotham Book" charset="0"/>
                <a:ea typeface="Gotham Book" charset="0"/>
                <a:cs typeface="Gotham Book" charset="0"/>
              </a:rPr>
              <a:t>	•	Present </a:t>
            </a:r>
            <a:r>
              <a:rPr lang="en-US" sz="2400" dirty="0">
                <a:latin typeface="Gotham Book" charset="0"/>
                <a:ea typeface="Gotham Book" charset="0"/>
                <a:cs typeface="Gotham Book" charset="0"/>
              </a:rPr>
              <a:t>awards </a:t>
            </a:r>
            <a:r>
              <a:rPr lang="en-US" sz="2400" dirty="0" smtClean="0">
                <a:latin typeface="Gotham Book" charset="0"/>
                <a:ea typeface="Gotham Book" charset="0"/>
                <a:cs typeface="Gotham Book" charset="0"/>
              </a:rPr>
              <a:t>publicly—everyone </a:t>
            </a:r>
            <a:r>
              <a:rPr lang="en-US" sz="2400" dirty="0">
                <a:latin typeface="Gotham Book" charset="0"/>
                <a:ea typeface="Gotham Book" charset="0"/>
                <a:cs typeface="Gotham Book" charset="0"/>
              </a:rPr>
              <a:t>benefits</a:t>
            </a:r>
          </a:p>
        </p:txBody>
      </p:sp>
    </p:spTree>
    <p:extLst>
      <p:ext uri="{BB962C8B-B14F-4D97-AF65-F5344CB8AC3E}">
        <p14:creationId xmlns:p14="http://schemas.microsoft.com/office/powerpoint/2010/main" val="2086477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4" name="TextBox 3"/>
          <p:cNvSpPr txBox="1"/>
          <p:nvPr/>
        </p:nvSpPr>
        <p:spPr>
          <a:xfrm>
            <a:off x="906780" y="2249424"/>
            <a:ext cx="6182868" cy="523220"/>
          </a:xfrm>
          <a:prstGeom prst="rect">
            <a:avLst/>
          </a:prstGeom>
          <a:noFill/>
        </p:spPr>
        <p:txBody>
          <a:bodyPr wrap="square" rtlCol="0">
            <a:spAutoFit/>
          </a:bodyPr>
          <a:lstStyle/>
          <a:p>
            <a:r>
              <a:rPr lang="en-US" sz="2800" b="1" dirty="0">
                <a:latin typeface="Gotham" charset="0"/>
                <a:ea typeface="Gotham" charset="0"/>
                <a:cs typeface="Gotham" charset="0"/>
              </a:rPr>
              <a:t>KNOW PEOPLE’S PREFERENCES</a:t>
            </a:r>
          </a:p>
        </p:txBody>
      </p:sp>
      <p:sp>
        <p:nvSpPr>
          <p:cNvPr id="7" name="TextBox 6"/>
          <p:cNvSpPr txBox="1"/>
          <p:nvPr/>
        </p:nvSpPr>
        <p:spPr>
          <a:xfrm>
            <a:off x="1028700" y="2926080"/>
            <a:ext cx="9078468" cy="2308324"/>
          </a:xfrm>
          <a:prstGeom prst="rect">
            <a:avLst/>
          </a:prstGeom>
          <a:noFill/>
        </p:spPr>
        <p:txBody>
          <a:bodyPr wrap="square" rtlCol="0">
            <a:spAutoFit/>
          </a:bodyPr>
          <a:lstStyle/>
          <a:p>
            <a:pPr marL="349250" indent="-349250">
              <a:lnSpc>
                <a:spcPct val="150000"/>
              </a:lnSpc>
            </a:pPr>
            <a:r>
              <a:rPr lang="en-US" sz="2400" dirty="0" smtClean="0">
                <a:latin typeface="Gotham Book" charset="0"/>
                <a:ea typeface="Gotham Book" charset="0"/>
                <a:cs typeface="Gotham Book" charset="0"/>
              </a:rPr>
              <a:t>•	What </a:t>
            </a:r>
            <a:r>
              <a:rPr lang="en-US" sz="2400" dirty="0">
                <a:latin typeface="Gotham Book" charset="0"/>
                <a:ea typeface="Gotham Book" charset="0"/>
                <a:cs typeface="Gotham Book" charset="0"/>
              </a:rPr>
              <a:t>makes your team members feel </a:t>
            </a:r>
            <a:r>
              <a:rPr lang="en-US" sz="2400" dirty="0" smtClean="0">
                <a:latin typeface="Gotham Book" charset="0"/>
                <a:ea typeface="Gotham Book" charset="0"/>
                <a:cs typeface="Gotham Book" charset="0"/>
              </a:rPr>
              <a:t>most appreciated</a:t>
            </a:r>
            <a:r>
              <a:rPr lang="en-US" sz="2400" dirty="0">
                <a:latin typeface="Gotham Book" charset="0"/>
                <a:ea typeface="Gotham Book" charset="0"/>
                <a:cs typeface="Gotham Book" charset="0"/>
              </a:rPr>
              <a:t>? Ask!</a:t>
            </a:r>
          </a:p>
          <a:p>
            <a:pPr marL="349250" indent="-349250">
              <a:lnSpc>
                <a:spcPct val="150000"/>
              </a:lnSpc>
            </a:pPr>
            <a:r>
              <a:rPr lang="en-US" sz="2400" dirty="0" smtClean="0">
                <a:latin typeface="Gotham Book" charset="0"/>
                <a:ea typeface="Gotham Book" charset="0"/>
                <a:cs typeface="Gotham Book" charset="0"/>
              </a:rPr>
              <a:t>•	Keep </a:t>
            </a:r>
            <a:r>
              <a:rPr lang="en-US" sz="2400" dirty="0">
                <a:latin typeface="Gotham Book" charset="0"/>
                <a:ea typeface="Gotham Book" charset="0"/>
                <a:cs typeface="Gotham Book" charset="0"/>
              </a:rPr>
              <a:t>a record of important dates and preferences</a:t>
            </a:r>
          </a:p>
          <a:p>
            <a:pPr marL="349250" indent="-349250">
              <a:lnSpc>
                <a:spcPct val="150000"/>
              </a:lnSpc>
            </a:pPr>
            <a:r>
              <a:rPr lang="en-US" sz="2400" dirty="0" smtClean="0">
                <a:latin typeface="Gotham Book" charset="0"/>
                <a:ea typeface="Gotham Book" charset="0"/>
                <a:cs typeface="Gotham Book" charset="0"/>
              </a:rPr>
              <a:t>•	The </a:t>
            </a:r>
            <a:r>
              <a:rPr lang="en-US" sz="2400" dirty="0">
                <a:latin typeface="Gotham Book" charset="0"/>
                <a:ea typeface="Gotham Book" charset="0"/>
                <a:cs typeface="Gotham Book" charset="0"/>
              </a:rPr>
              <a:t>result: appreciation that is personal and meaningful</a:t>
            </a:r>
          </a:p>
        </p:txBody>
      </p:sp>
    </p:spTree>
    <p:extLst>
      <p:ext uri="{BB962C8B-B14F-4D97-AF65-F5344CB8AC3E}">
        <p14:creationId xmlns:p14="http://schemas.microsoft.com/office/powerpoint/2010/main" val="111037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3" name="TextBox 2"/>
          <p:cNvSpPr txBox="1"/>
          <p:nvPr/>
        </p:nvSpPr>
        <p:spPr>
          <a:xfrm>
            <a:off x="790956" y="1743456"/>
            <a:ext cx="6987540" cy="954107"/>
          </a:xfrm>
          <a:prstGeom prst="rect">
            <a:avLst/>
          </a:prstGeom>
          <a:noFill/>
        </p:spPr>
        <p:txBody>
          <a:bodyPr wrap="square" rtlCol="0">
            <a:spAutoFit/>
          </a:bodyPr>
          <a:lstStyle/>
          <a:p>
            <a:r>
              <a:rPr lang="en-US" sz="2800" b="1" dirty="0">
                <a:latin typeface="Gotham" charset="0"/>
                <a:ea typeface="Gotham" charset="0"/>
                <a:cs typeface="Gotham" charset="0"/>
              </a:rPr>
              <a:t>SPOTLIGHT ACHIEVEMENT </a:t>
            </a:r>
            <a:r>
              <a:rPr lang="en-US" sz="2800" b="1" dirty="0" smtClean="0">
                <a:latin typeface="Gotham" charset="0"/>
                <a:ea typeface="Gotham" charset="0"/>
                <a:cs typeface="Gotham" charset="0"/>
              </a:rPr>
              <a:t>ANYTIME EVERYWHERE</a:t>
            </a:r>
            <a:endParaRPr lang="en-US" sz="2800" b="1" dirty="0">
              <a:latin typeface="Gotham" charset="0"/>
              <a:ea typeface="Gotham" charset="0"/>
              <a:cs typeface="Gotham" charset="0"/>
            </a:endParaRPr>
          </a:p>
        </p:txBody>
      </p:sp>
      <p:sp>
        <p:nvSpPr>
          <p:cNvPr id="4" name="TextBox 3"/>
          <p:cNvSpPr txBox="1"/>
          <p:nvPr/>
        </p:nvSpPr>
        <p:spPr>
          <a:xfrm>
            <a:off x="976312" y="2899164"/>
            <a:ext cx="9710739" cy="3600986"/>
          </a:xfrm>
          <a:prstGeom prst="rect">
            <a:avLst/>
          </a:prstGeom>
          <a:noFill/>
        </p:spPr>
        <p:txBody>
          <a:bodyPr wrap="square" rtlCol="0">
            <a:spAutoFit/>
          </a:bodyPr>
          <a:lstStyle/>
          <a:p>
            <a:pPr marL="349250" indent="-349250">
              <a:spcAft>
                <a:spcPts val="1200"/>
              </a:spcAft>
            </a:pPr>
            <a:r>
              <a:rPr lang="en-US" sz="24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	Start </a:t>
            </a:r>
            <a:r>
              <a:rPr lang="en-US" sz="2400" dirty="0">
                <a:latin typeface="Gotham Book" charset="0"/>
                <a:ea typeface="Gotham Book" charset="0"/>
                <a:cs typeface="Gotham Book" charset="0"/>
              </a:rPr>
              <a:t>a team meeting with appreciation </a:t>
            </a:r>
            <a:r>
              <a:rPr lang="en-US" sz="2400" dirty="0" smtClean="0">
                <a:latin typeface="Gotham Book" charset="0"/>
                <a:ea typeface="Gotham Book" charset="0"/>
                <a:cs typeface="Gotham Book" charset="0"/>
              </a:rPr>
              <a:t>for a</a:t>
            </a: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	</a:t>
            </a:r>
            <a:r>
              <a:rPr lang="en-US" sz="2400" dirty="0" smtClean="0">
                <a:latin typeface="Gotham Book" charset="0"/>
                <a:ea typeface="Gotham Book" charset="0"/>
                <a:cs typeface="Gotham Book" charset="0"/>
              </a:rPr>
              <a:t>recent success</a:t>
            </a: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a:t>
            </a:r>
            <a:r>
              <a:rPr lang="en-US" sz="2400" dirty="0" smtClean="0">
                <a:latin typeface="Gotham Book" charset="0"/>
                <a:ea typeface="Gotham Book" charset="0"/>
                <a:cs typeface="Gotham Book" charset="0"/>
              </a:rPr>
              <a:t>	{{ </a:t>
            </a:r>
            <a:r>
              <a:rPr lang="en-US" sz="2400" dirty="0">
                <a:latin typeface="Gotham Book" charset="0"/>
                <a:ea typeface="Gotham Book" charset="0"/>
                <a:cs typeface="Gotham Book" charset="0"/>
              </a:rPr>
              <a:t>Spotlight an award winner in the </a:t>
            </a:r>
            <a:r>
              <a:rPr lang="en-US" sz="2400" dirty="0" smtClean="0">
                <a:latin typeface="Gotham Book" charset="0"/>
                <a:ea typeface="Gotham Book" charset="0"/>
                <a:cs typeface="Gotham Book" charset="0"/>
              </a:rPr>
              <a:t>company newsletter</a:t>
            </a:r>
            <a:endParaRPr lang="en-US" sz="2400" dirty="0" smtClean="0">
              <a:latin typeface="Gotham Book" charset="0"/>
              <a:ea typeface="Gotham Book" charset="0"/>
              <a:cs typeface="Gotham Book" charset="0"/>
            </a:endParaRP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	or </a:t>
            </a:r>
            <a:r>
              <a:rPr lang="en-US" sz="2400" dirty="0">
                <a:latin typeface="Gotham Book" charset="0"/>
                <a:ea typeface="Gotham Book" charset="0"/>
                <a:cs typeface="Gotham Book" charset="0"/>
              </a:rPr>
              <a:t>intranet </a:t>
            </a:r>
            <a:r>
              <a:rPr lang="en-US" sz="2400" dirty="0" smtClean="0">
                <a:latin typeface="Gotham Book" charset="0"/>
                <a:ea typeface="Gotham Book" charset="0"/>
                <a:cs typeface="Gotham Book" charset="0"/>
              </a:rPr>
              <a:t>}}</a:t>
            </a: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a:t>
            </a:r>
            <a:r>
              <a:rPr lang="en-US" sz="2400" dirty="0" smtClean="0">
                <a:latin typeface="Gotham Book" charset="0"/>
                <a:ea typeface="Gotham Book" charset="0"/>
                <a:cs typeface="Gotham Book" charset="0"/>
              </a:rPr>
              <a:t>	Gather </a:t>
            </a:r>
            <a:r>
              <a:rPr lang="en-US" sz="2400" dirty="0">
                <a:latin typeface="Gotham Book" charset="0"/>
                <a:ea typeface="Gotham Book" charset="0"/>
                <a:cs typeface="Gotham Book" charset="0"/>
              </a:rPr>
              <a:t>the team for a conference call to </a:t>
            </a:r>
            <a:r>
              <a:rPr lang="en-US" sz="2400" dirty="0" smtClean="0">
                <a:latin typeface="Gotham Book" charset="0"/>
                <a:ea typeface="Gotham Book" charset="0"/>
                <a:cs typeface="Gotham Book" charset="0"/>
              </a:rPr>
              <a:t>honor</a:t>
            </a:r>
            <a:endParaRPr lang="en-US" sz="2400" dirty="0">
              <a:latin typeface="Gotham Book" charset="0"/>
              <a:ea typeface="Gotham Book" charset="0"/>
              <a:cs typeface="Gotham Book" charset="0"/>
            </a:endParaRP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	a </a:t>
            </a:r>
            <a:r>
              <a:rPr lang="en-US" sz="2400" dirty="0">
                <a:latin typeface="Gotham Book" charset="0"/>
                <a:ea typeface="Gotham Book" charset="0"/>
                <a:cs typeface="Gotham Book" charset="0"/>
              </a:rPr>
              <a:t>remote </a:t>
            </a:r>
            <a:r>
              <a:rPr lang="en-US" sz="2400" dirty="0" smtClean="0">
                <a:latin typeface="Gotham Book" charset="0"/>
                <a:ea typeface="Gotham Book" charset="0"/>
                <a:cs typeface="Gotham Book" charset="0"/>
              </a:rPr>
              <a:t>worker</a:t>
            </a:r>
          </a:p>
          <a:p>
            <a:pPr marL="349250" indent="-349250">
              <a:spcAft>
                <a:spcPts val="1200"/>
              </a:spcAft>
            </a:pPr>
            <a:r>
              <a:rPr lang="en-US" sz="2400" dirty="0">
                <a:latin typeface="Gotham Book" charset="0"/>
                <a:ea typeface="Gotham Book" charset="0"/>
                <a:cs typeface="Gotham Book" charset="0"/>
              </a:rPr>
              <a:t>	</a:t>
            </a:r>
            <a:r>
              <a:rPr lang="en-US" sz="2400" dirty="0" smtClean="0">
                <a:latin typeface="Gotham Book" charset="0"/>
                <a:ea typeface="Gotham Book" charset="0"/>
                <a:cs typeface="Gotham Book" charset="0"/>
              </a:rPr>
              <a:t>•</a:t>
            </a:r>
            <a:r>
              <a:rPr lang="en-US" sz="2400" dirty="0" smtClean="0">
                <a:latin typeface="Gotham Book" charset="0"/>
                <a:ea typeface="Gotham Book" charset="0"/>
                <a:cs typeface="Gotham Book" charset="0"/>
              </a:rPr>
              <a:t>	Keep </a:t>
            </a:r>
            <a:r>
              <a:rPr lang="en-US" sz="2400" dirty="0">
                <a:latin typeface="Gotham Book" charset="0"/>
                <a:ea typeface="Gotham Book" charset="0"/>
                <a:cs typeface="Gotham Book" charset="0"/>
              </a:rPr>
              <a:t>a stack of thank-you notes on your desk</a:t>
            </a:r>
          </a:p>
        </p:txBody>
      </p:sp>
    </p:spTree>
    <p:extLst>
      <p:ext uri="{BB962C8B-B14F-4D97-AF65-F5344CB8AC3E}">
        <p14:creationId xmlns:p14="http://schemas.microsoft.com/office/powerpoint/2010/main" val="346488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2"/>
          </a:xfrm>
          <a:prstGeom prst="rect">
            <a:avLst/>
          </a:prstGeom>
        </p:spPr>
      </p:pic>
      <p:sp>
        <p:nvSpPr>
          <p:cNvPr id="4" name="TextBox 3"/>
          <p:cNvSpPr txBox="1"/>
          <p:nvPr/>
        </p:nvSpPr>
        <p:spPr>
          <a:xfrm>
            <a:off x="3233737" y="2386015"/>
            <a:ext cx="5724526" cy="2062103"/>
          </a:xfrm>
          <a:prstGeom prst="rect">
            <a:avLst/>
          </a:prstGeom>
          <a:noFill/>
        </p:spPr>
        <p:txBody>
          <a:bodyPr wrap="square" rtlCol="0">
            <a:spAutoFit/>
          </a:bodyPr>
          <a:lstStyle/>
          <a:p>
            <a:pPr algn="ctr"/>
            <a:r>
              <a:rPr lang="en-US" sz="3200" dirty="0">
                <a:latin typeface="Gotham Medium" charset="0"/>
                <a:ea typeface="Gotham Medium" charset="0"/>
                <a:cs typeface="Gotham Medium" charset="0"/>
              </a:rPr>
              <a:t>THANKS </a:t>
            </a:r>
            <a:r>
              <a:rPr lang="en-US" sz="3200">
                <a:latin typeface="Gotham Medium" charset="0"/>
                <a:ea typeface="Gotham Medium" charset="0"/>
                <a:cs typeface="Gotham Medium" charset="0"/>
              </a:rPr>
              <a:t>FOR </a:t>
            </a:r>
            <a:r>
              <a:rPr lang="en-US" sz="3200" smtClean="0">
                <a:latin typeface="Gotham Medium" charset="0"/>
                <a:ea typeface="Gotham Medium" charset="0"/>
                <a:cs typeface="Gotham Medium" charset="0"/>
              </a:rPr>
              <a:t>HELPING US </a:t>
            </a:r>
            <a:r>
              <a:rPr lang="en-US" sz="3200" dirty="0">
                <a:latin typeface="Gotham Medium" charset="0"/>
                <a:ea typeface="Gotham Medium" charset="0"/>
                <a:cs typeface="Gotham Medium" charset="0"/>
              </a:rPr>
              <a:t>LEAD </a:t>
            </a:r>
            <a:r>
              <a:rPr lang="en-US" sz="3200">
                <a:latin typeface="Gotham Medium" charset="0"/>
                <a:ea typeface="Gotham Medium" charset="0"/>
                <a:cs typeface="Gotham Medium" charset="0"/>
              </a:rPr>
              <a:t>OUT </a:t>
            </a:r>
            <a:r>
              <a:rPr lang="en-US" sz="3200" smtClean="0">
                <a:latin typeface="Gotham Medium" charset="0"/>
                <a:ea typeface="Gotham Medium" charset="0"/>
                <a:cs typeface="Gotham Medium" charset="0"/>
              </a:rPr>
              <a:t>ON THIS </a:t>
            </a:r>
            <a:r>
              <a:rPr lang="en-US" sz="3200">
                <a:latin typeface="Gotham Medium" charset="0"/>
                <a:ea typeface="Gotham Medium" charset="0"/>
                <a:cs typeface="Gotham Medium" charset="0"/>
              </a:rPr>
              <a:t>IMPORTANT </a:t>
            </a:r>
            <a:r>
              <a:rPr lang="en-US" sz="3200" smtClean="0">
                <a:latin typeface="Gotham Medium" charset="0"/>
                <a:ea typeface="Gotham Medium" charset="0"/>
                <a:cs typeface="Gotham Medium" charset="0"/>
              </a:rPr>
              <a:t>INITIATIVE AT </a:t>
            </a:r>
            <a:r>
              <a:rPr lang="en-US" sz="3200" dirty="0">
                <a:latin typeface="Gotham Medium" charset="0"/>
                <a:ea typeface="Gotham Medium" charset="0"/>
                <a:cs typeface="Gotham Medium" charset="0"/>
              </a:rPr>
              <a:t>{{ COMPANY NAME }}!</a:t>
            </a:r>
          </a:p>
        </p:txBody>
      </p:sp>
      <p:sp>
        <p:nvSpPr>
          <p:cNvPr id="5" name="TextBox 4"/>
          <p:cNvSpPr txBox="1"/>
          <p:nvPr/>
        </p:nvSpPr>
        <p:spPr>
          <a:xfrm>
            <a:off x="1905000" y="6257923"/>
            <a:ext cx="8382000" cy="307777"/>
          </a:xfrm>
          <a:prstGeom prst="rect">
            <a:avLst/>
          </a:prstGeom>
          <a:noFill/>
        </p:spPr>
        <p:txBody>
          <a:bodyPr wrap="square" rtlCol="0">
            <a:spAutoFit/>
          </a:bodyPr>
          <a:lstStyle/>
          <a:p>
            <a:pPr algn="ctr"/>
            <a:r>
              <a:rPr lang="en-US" sz="1400" dirty="0">
                <a:solidFill>
                  <a:schemeClr val="bg1"/>
                </a:solidFill>
                <a:latin typeface="Gotham Medium" charset="0"/>
                <a:ea typeface="Gotham Medium" charset="0"/>
                <a:cs typeface="Gotham Medium" charset="0"/>
              </a:rPr>
              <a:t>Appreciate today with {{ </a:t>
            </a:r>
            <a:r>
              <a:rPr lang="en-US" sz="1400" dirty="0" err="1">
                <a:solidFill>
                  <a:schemeClr val="bg1"/>
                </a:solidFill>
                <a:latin typeface="Gotham Medium" charset="0"/>
                <a:ea typeface="Gotham Medium" charset="0"/>
                <a:cs typeface="Gotham Medium" charset="0"/>
              </a:rPr>
              <a:t>ProgramName</a:t>
            </a:r>
            <a:r>
              <a:rPr lang="en-US" sz="1400" dirty="0">
                <a:solidFill>
                  <a:schemeClr val="bg1"/>
                </a:solidFill>
                <a:latin typeface="Gotham Medium" charset="0"/>
                <a:ea typeface="Gotham Medium" charset="0"/>
                <a:cs typeface="Gotham Medium" charset="0"/>
              </a:rPr>
              <a:t> }} </a:t>
            </a:r>
          </a:p>
        </p:txBody>
      </p:sp>
    </p:spTree>
    <p:extLst>
      <p:ext uri="{BB962C8B-B14F-4D97-AF65-F5344CB8AC3E}">
        <p14:creationId xmlns:p14="http://schemas.microsoft.com/office/powerpoint/2010/main" val="1685958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TotalTime>
  <Words>237</Words>
  <Application>Microsoft Macintosh PowerPoint</Application>
  <PresentationFormat>Widescreen</PresentationFormat>
  <Paragraphs>86</Paragraphs>
  <Slides>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Calibri</vt:lpstr>
      <vt:lpstr>Calibri Light</vt:lpstr>
      <vt:lpstr>Gotham</vt:lpstr>
      <vt:lpstr>Gotham Book</vt:lpstr>
      <vt:lpstr>Gotham Medium</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McDaniel</dc:creator>
  <cp:lastModifiedBy>Ryan McDaniel</cp:lastModifiedBy>
  <cp:revision>12</cp:revision>
  <dcterms:created xsi:type="dcterms:W3CDTF">2016-05-12T23:38:42Z</dcterms:created>
  <dcterms:modified xsi:type="dcterms:W3CDTF">2016-06-06T17:18:55Z</dcterms:modified>
</cp:coreProperties>
</file>