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45"/>
    <p:restoredTop sz="73910"/>
  </p:normalViewPr>
  <p:slideViewPr>
    <p:cSldViewPr snapToGrid="0" snapToObjects="1">
      <p:cViewPr>
        <p:scale>
          <a:sx n="80" d="100"/>
          <a:sy n="80" d="100"/>
        </p:scale>
        <p:origin x="528" y="320"/>
      </p:cViewPr>
      <p:guideLst>
        <p:guide orient="horz" pos="2160"/>
        <p:guide pos="3840"/>
      </p:guideLst>
    </p:cSldViewPr>
  </p:slideViewPr>
  <p:outlineViewPr>
    <p:cViewPr>
      <p:scale>
        <a:sx n="33" d="100"/>
        <a:sy n="33" d="100"/>
      </p:scale>
      <p:origin x="0" y="0"/>
    </p:cViewPr>
  </p:outlineViewPr>
  <p:notesTextViewPr>
    <p:cViewPr>
      <p:scale>
        <a:sx n="1" d="1"/>
        <a:sy n="1" d="1"/>
      </p:scale>
      <p:origin x="0" y="-76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58F4B8-0987-E646-A868-CC8894D1F8B4}" type="datetimeFigureOut">
              <a:rPr lang="en-US" smtClean="0"/>
              <a:t>5/14/16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181DD7-2ACF-D74C-8561-3B4EA5D933C9}" type="slidenum">
              <a:rPr lang="en-US" smtClean="0"/>
              <a:t>‹#›</a:t>
            </a:fld>
            <a:endParaRPr lang="en-US"/>
          </a:p>
        </p:txBody>
      </p:sp>
    </p:spTree>
    <p:extLst>
      <p:ext uri="{BB962C8B-B14F-4D97-AF65-F5344CB8AC3E}">
        <p14:creationId xmlns:p14="http://schemas.microsoft.com/office/powerpoint/2010/main" val="687390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181DD7-2ACF-D74C-8561-3B4EA5D933C9}" type="slidenum">
              <a:rPr lang="en-US" smtClean="0"/>
              <a:t>1</a:t>
            </a:fld>
            <a:endParaRPr lang="en-US"/>
          </a:p>
        </p:txBody>
      </p:sp>
    </p:spTree>
    <p:extLst>
      <p:ext uri="{BB962C8B-B14F-4D97-AF65-F5344CB8AC3E}">
        <p14:creationId xmlns:p14="http://schemas.microsoft.com/office/powerpoint/2010/main" val="793761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“engages” 	</a:t>
            </a:r>
          </a:p>
          <a:p>
            <a:r>
              <a:rPr lang="en-US" sz="1200" kern="1200" dirty="0" smtClean="0">
                <a:solidFill>
                  <a:schemeClr val="tx1"/>
                </a:solidFill>
                <a:effectLst/>
                <a:latin typeface="+mn-lt"/>
                <a:ea typeface="+mn-ea"/>
                <a:cs typeface="+mn-cs"/>
              </a:rPr>
              <a:t>Recognizing great work impacts engagement at a rate of 2 to 1 (78% of employees who experience strong recognition are highly engaged, compared to 34% of employees who experience poor recognition) – </a:t>
            </a:r>
            <a:r>
              <a:rPr lang="en-US" sz="1200" i="1" kern="1200" dirty="0" smtClean="0">
                <a:solidFill>
                  <a:schemeClr val="tx1"/>
                </a:solidFill>
                <a:effectLst/>
                <a:latin typeface="+mn-lt"/>
                <a:ea typeface="+mn-ea"/>
                <a:cs typeface="+mn-cs"/>
              </a:rPr>
              <a:t>Source: Impact of Performance Recognition, Cicero </a:t>
            </a:r>
            <a:r>
              <a:rPr lang="en-US" sz="1200" i="1" kern="1200" dirty="0" smtClean="0">
                <a:solidFill>
                  <a:schemeClr val="tx1"/>
                </a:solidFill>
                <a:effectLst/>
                <a:latin typeface="+mn-lt"/>
                <a:ea typeface="+mn-ea"/>
                <a:cs typeface="+mn-cs"/>
              </a:rPr>
              <a:t>Group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“inspires” 	</a:t>
            </a:r>
          </a:p>
          <a:p>
            <a:r>
              <a:rPr lang="en-US" sz="1200" kern="1200" dirty="0" smtClean="0">
                <a:solidFill>
                  <a:schemeClr val="tx1"/>
                </a:solidFill>
                <a:effectLst/>
                <a:latin typeface="+mn-lt"/>
                <a:ea typeface="+mn-ea"/>
                <a:cs typeface="+mn-cs"/>
              </a:rPr>
              <a:t>Employees who receive strong recognition are 33% more likely to be proactively innovating, generating 2X as many ideas per month compared to those who aren’t recognized well (Source: </a:t>
            </a:r>
            <a:r>
              <a:rPr lang="en-US" sz="1200" i="1" kern="1200" dirty="0" smtClean="0">
                <a:solidFill>
                  <a:schemeClr val="tx1"/>
                </a:solidFill>
                <a:effectLst/>
                <a:latin typeface="+mn-lt"/>
                <a:ea typeface="+mn-ea"/>
                <a:cs typeface="+mn-cs"/>
              </a:rPr>
              <a:t>Impact of Performance Recognition, Cicero Group</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“develops” 	</a:t>
            </a:r>
          </a:p>
          <a:p>
            <a:r>
              <a:rPr lang="en-US" sz="1200" kern="1200" dirty="0" smtClean="0">
                <a:solidFill>
                  <a:schemeClr val="tx1"/>
                </a:solidFill>
                <a:effectLst/>
                <a:latin typeface="+mn-lt"/>
                <a:ea typeface="+mn-ea"/>
                <a:cs typeface="+mn-cs"/>
              </a:rPr>
              <a:t>People grow into the talents they are recognized for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“connects”	</a:t>
            </a:r>
          </a:p>
          <a:p>
            <a:r>
              <a:rPr lang="en-US" sz="1200" kern="1200" dirty="0" smtClean="0">
                <a:solidFill>
                  <a:schemeClr val="tx1"/>
                </a:solidFill>
                <a:effectLst/>
                <a:latin typeface="+mn-lt"/>
                <a:ea typeface="+mn-ea"/>
                <a:cs typeface="+mn-cs"/>
              </a:rPr>
              <a:t>Teams that appreciate each other have a stronger sense of camaraderie and are higher-performing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“shows”	</a:t>
            </a:r>
          </a:p>
          <a:p>
            <a:r>
              <a:rPr lang="en-US" sz="1200" kern="1200" dirty="0" smtClean="0">
                <a:solidFill>
                  <a:schemeClr val="tx1"/>
                </a:solidFill>
                <a:effectLst/>
                <a:latin typeface="+mn-lt"/>
                <a:ea typeface="+mn-ea"/>
                <a:cs typeface="+mn-cs"/>
              </a:rPr>
              <a:t>Recognition highlights the behaviors we value. It is a public way of saying, “This is </a:t>
            </a:r>
            <a:r>
              <a:rPr lang="en-US" sz="1200" kern="1200" dirty="0" smtClean="0">
                <a:solidFill>
                  <a:schemeClr val="tx1"/>
                </a:solidFill>
                <a:effectLst/>
                <a:latin typeface="+mn-lt"/>
                <a:ea typeface="+mn-ea"/>
                <a:cs typeface="+mn-cs"/>
              </a:rPr>
              <a:t>important.</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his </a:t>
            </a:r>
            <a:r>
              <a:rPr lang="en-US" sz="1200" kern="1200" dirty="0" smtClean="0">
                <a:solidFill>
                  <a:schemeClr val="tx1"/>
                </a:solidFill>
                <a:effectLst/>
                <a:latin typeface="+mn-lt"/>
                <a:ea typeface="+mn-ea"/>
                <a:cs typeface="+mn-cs"/>
              </a:rPr>
              <a:t>is what we appreciate.”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“best in us”	 </a:t>
            </a:r>
          </a:p>
          <a:p>
            <a:r>
              <a:rPr lang="en-US" sz="1200" kern="1200" dirty="0" smtClean="0">
                <a:solidFill>
                  <a:schemeClr val="tx1"/>
                </a:solidFill>
                <a:effectLst/>
                <a:latin typeface="+mn-lt"/>
                <a:ea typeface="+mn-ea"/>
                <a:cs typeface="+mn-cs"/>
              </a:rPr>
              <a:t>Makes {{ </a:t>
            </a:r>
            <a:r>
              <a:rPr lang="en-US" sz="1200" kern="1200" dirty="0" err="1" smtClean="0">
                <a:solidFill>
                  <a:schemeClr val="tx1"/>
                </a:solidFill>
                <a:effectLst/>
                <a:latin typeface="+mn-lt"/>
                <a:ea typeface="+mn-ea"/>
                <a:cs typeface="+mn-cs"/>
              </a:rPr>
              <a:t>CompanyName</a:t>
            </a:r>
            <a:r>
              <a:rPr lang="en-US" sz="1200" kern="1200" dirty="0" smtClean="0">
                <a:solidFill>
                  <a:schemeClr val="tx1"/>
                </a:solidFill>
                <a:effectLst/>
                <a:latin typeface="+mn-lt"/>
                <a:ea typeface="+mn-ea"/>
                <a:cs typeface="+mn-cs"/>
              </a:rPr>
              <a:t> }} a great place to work!</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181DD7-2ACF-D74C-8561-3B4EA5D933C9}" type="slidenum">
              <a:rPr lang="en-US" smtClean="0"/>
              <a:t>2</a:t>
            </a:fld>
            <a:endParaRPr lang="en-US"/>
          </a:p>
        </p:txBody>
      </p:sp>
    </p:spTree>
    <p:extLst>
      <p:ext uri="{BB962C8B-B14F-4D97-AF65-F5344CB8AC3E}">
        <p14:creationId xmlns:p14="http://schemas.microsoft.com/office/powerpoint/2010/main" val="1656638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“priority” 	</a:t>
            </a:r>
          </a:p>
          <a:p>
            <a:r>
              <a:rPr lang="en-US" sz="1200" kern="1200" dirty="0" smtClean="0">
                <a:solidFill>
                  <a:schemeClr val="tx1"/>
                </a:solidFill>
                <a:effectLst/>
                <a:latin typeface="+mn-lt"/>
                <a:ea typeface="+mn-ea"/>
                <a:cs typeface="+mn-cs"/>
              </a:rPr>
              <a:t>Leaders are busy. We’re all busy. But the best leaders know that recognition isn’t just a “nice” thing to do. It’s actually one of the sharpest tools in your skill set. One that motivates everyone around you and builds trust with your team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“URL”	</a:t>
            </a:r>
          </a:p>
          <a:p>
            <a:r>
              <a:rPr lang="en-US" sz="1200" kern="1200" dirty="0" smtClean="0">
                <a:solidFill>
                  <a:schemeClr val="tx1"/>
                </a:solidFill>
                <a:effectLst/>
                <a:latin typeface="+mn-lt"/>
                <a:ea typeface="+mn-ea"/>
                <a:cs typeface="+mn-cs"/>
              </a:rPr>
              <a:t>Better yet, bookmark it. Visit daily!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&lt;download&gt;	</a:t>
            </a:r>
          </a:p>
          <a:p>
            <a:r>
              <a:rPr lang="en-US" sz="1200" kern="1200" dirty="0" smtClean="0">
                <a:solidFill>
                  <a:schemeClr val="tx1"/>
                </a:solidFill>
                <a:effectLst/>
                <a:latin typeface="+mn-lt"/>
                <a:ea typeface="+mn-ea"/>
                <a:cs typeface="+mn-cs"/>
              </a:rPr>
              <a:t>[Show how to download via the Great Work app in the app store. Demo mobile capabilities—a quick spin through]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”lead”	</a:t>
            </a:r>
          </a:p>
          <a:p>
            <a:r>
              <a:rPr lang="en-US" sz="1200" kern="1200" dirty="0" smtClean="0">
                <a:solidFill>
                  <a:schemeClr val="tx1"/>
                </a:solidFill>
                <a:effectLst/>
                <a:latin typeface="+mn-lt"/>
                <a:ea typeface="+mn-ea"/>
                <a:cs typeface="+mn-cs"/>
              </a:rPr>
              <a:t>Start a meeting by recognizing someone. Carve out time to write thank you notes at least once a week. Present award nominations in front of the team, making sure to highlight what was accomplished and why it matters to our company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practices”	</a:t>
            </a:r>
          </a:p>
          <a:p>
            <a:r>
              <a:rPr lang="en-US" sz="1200" kern="1200" dirty="0" smtClean="0">
                <a:solidFill>
                  <a:schemeClr val="tx1"/>
                </a:solidFill>
                <a:effectLst/>
                <a:latin typeface="+mn-lt"/>
                <a:ea typeface="+mn-ea"/>
                <a:cs typeface="+mn-cs"/>
              </a:rPr>
              <a:t>Just 4 good basics to keep in mind…</a:t>
            </a:r>
          </a:p>
          <a:p>
            <a:endParaRPr lang="en-US" dirty="0"/>
          </a:p>
        </p:txBody>
      </p:sp>
      <p:sp>
        <p:nvSpPr>
          <p:cNvPr id="4" name="Slide Number Placeholder 3"/>
          <p:cNvSpPr>
            <a:spLocks noGrp="1"/>
          </p:cNvSpPr>
          <p:nvPr>
            <p:ph type="sldNum" sz="quarter" idx="10"/>
          </p:nvPr>
        </p:nvSpPr>
        <p:spPr/>
        <p:txBody>
          <a:bodyPr/>
          <a:lstStyle/>
          <a:p>
            <a:fld id="{03181DD7-2ACF-D74C-8561-3B4EA5D933C9}" type="slidenum">
              <a:rPr lang="en-US" smtClean="0"/>
              <a:t>3</a:t>
            </a:fld>
            <a:endParaRPr lang="en-US"/>
          </a:p>
        </p:txBody>
      </p:sp>
    </p:spTree>
    <p:extLst>
      <p:ext uri="{BB962C8B-B14F-4D97-AF65-F5344CB8AC3E}">
        <p14:creationId xmlns:p14="http://schemas.microsoft.com/office/powerpoint/2010/main" val="994223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“frequent”	</a:t>
            </a:r>
          </a:p>
          <a:p>
            <a:r>
              <a:rPr lang="en-US" sz="1200" kern="1200" dirty="0" smtClean="0">
                <a:solidFill>
                  <a:schemeClr val="tx1"/>
                </a:solidFill>
                <a:effectLst/>
                <a:latin typeface="+mn-lt"/>
                <a:ea typeface="+mn-ea"/>
                <a:cs typeface="+mn-cs"/>
              </a:rPr>
              <a:t>Find opportunities to express your appreciation often—at least once a week. Busy leaders often schedule a regular time each week to write a few thank-you notes or send </a:t>
            </a:r>
            <a:r>
              <a:rPr lang="en-US" sz="1200" kern="1200" dirty="0" err="1" smtClean="0">
                <a:solidFill>
                  <a:schemeClr val="tx1"/>
                </a:solidFill>
                <a:effectLst/>
                <a:latin typeface="+mn-lt"/>
                <a:ea typeface="+mn-ea"/>
                <a:cs typeface="+mn-cs"/>
              </a:rPr>
              <a:t>eCards</a:t>
            </a:r>
            <a:r>
              <a:rPr lang="en-US" sz="1200" kern="1200" dirty="0" smtClean="0">
                <a:solidFill>
                  <a:schemeClr val="tx1"/>
                </a:solidFill>
                <a:effectLst/>
                <a:latin typeface="+mn-lt"/>
                <a:ea typeface="+mn-ea"/>
                <a:cs typeface="+mn-cs"/>
              </a:rPr>
              <a:t>. &lt;Download the Great Work app to your mobile device so you can appreciate anytime, anywhere.&gt; You’d be surprised how just 10 minutes of your time can make someone’s entire week.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“timely”	</a:t>
            </a:r>
          </a:p>
          <a:p>
            <a:r>
              <a:rPr lang="en-US" sz="1200" kern="1200" dirty="0" smtClean="0">
                <a:solidFill>
                  <a:schemeClr val="tx1"/>
                </a:solidFill>
                <a:effectLst/>
                <a:latin typeface="+mn-lt"/>
                <a:ea typeface="+mn-ea"/>
                <a:cs typeface="+mn-cs"/>
              </a:rPr>
              <a:t>Think about those Medal Ceremonies at the Olympics: they’re </a:t>
            </a:r>
            <a:r>
              <a:rPr lang="en-US" sz="1200" i="1" kern="1200" dirty="0" smtClean="0">
                <a:solidFill>
                  <a:schemeClr val="tx1"/>
                </a:solidFill>
                <a:effectLst/>
                <a:latin typeface="+mn-lt"/>
                <a:ea typeface="+mn-ea"/>
                <a:cs typeface="+mn-cs"/>
              </a:rPr>
              <a:t>right after</a:t>
            </a:r>
            <a:r>
              <a:rPr lang="en-US" sz="1200" kern="1200" dirty="0" smtClean="0">
                <a:solidFill>
                  <a:schemeClr val="tx1"/>
                </a:solidFill>
                <a:effectLst/>
                <a:latin typeface="+mn-lt"/>
                <a:ea typeface="+mn-ea"/>
                <a:cs typeface="+mn-cs"/>
              </a:rPr>
              <a:t> the event, the same day. Don’t let the moment pass, or save up your recognition for once a year. People need to hear “thanks” at work often—not just for major achievements, but for little efforts along the way. </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“performance-based” </a:t>
            </a:r>
          </a:p>
          <a:p>
            <a:r>
              <a:rPr lang="en-US" sz="1200" kern="1200" dirty="0" smtClean="0">
                <a:solidFill>
                  <a:schemeClr val="tx1"/>
                </a:solidFill>
                <a:effectLst/>
                <a:latin typeface="+mn-lt"/>
                <a:ea typeface="+mn-ea"/>
                <a:cs typeface="+mn-cs"/>
              </a:rPr>
              <a:t>Tell someone precisely what impressed you and how it connects to our vision and values. It tells them you really noticed their efforts, and reinforces what we value in our organization.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“inclusive” 	</a:t>
            </a:r>
          </a:p>
          <a:p>
            <a:r>
              <a:rPr lang="en-US" sz="1200" kern="1200" dirty="0" smtClean="0">
                <a:solidFill>
                  <a:schemeClr val="tx1"/>
                </a:solidFill>
                <a:effectLst/>
                <a:latin typeface="+mn-lt"/>
                <a:ea typeface="+mn-ea"/>
                <a:cs typeface="+mn-cs"/>
              </a:rPr>
              <a:t>Not everyone is a stand-out performer; dependable, capable people deserve recognition too. As you look to bring out the best in every person on your team, appreciate people for what THEY as individuals are capable of, not in comparison to a colleague.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181DD7-2ACF-D74C-8561-3B4EA5D933C9}" type="slidenum">
              <a:rPr lang="en-US" smtClean="0"/>
              <a:t>4</a:t>
            </a:fld>
            <a:endParaRPr lang="en-US"/>
          </a:p>
        </p:txBody>
      </p:sp>
    </p:spTree>
    <p:extLst>
      <p:ext uri="{BB962C8B-B14F-4D97-AF65-F5344CB8AC3E}">
        <p14:creationId xmlns:p14="http://schemas.microsoft.com/office/powerpoint/2010/main" val="336728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181DD7-2ACF-D74C-8561-3B4EA5D933C9}" type="slidenum">
              <a:rPr lang="en-US" smtClean="0"/>
              <a:t>5</a:t>
            </a:fld>
            <a:endParaRPr lang="en-US"/>
          </a:p>
        </p:txBody>
      </p:sp>
    </p:spTree>
    <p:extLst>
      <p:ext uri="{BB962C8B-B14F-4D97-AF65-F5344CB8AC3E}">
        <p14:creationId xmlns:p14="http://schemas.microsoft.com/office/powerpoint/2010/main" val="783548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27C7C5-7332-CD41-8137-E13F995C12D9}" type="datetimeFigureOut">
              <a:rPr lang="en-US" smtClean="0"/>
              <a:t>5/14/16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1394236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27C7C5-7332-CD41-8137-E13F995C12D9}" type="datetimeFigureOut">
              <a:rPr lang="en-US" smtClean="0"/>
              <a:t>5/14/16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1966363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27C7C5-7332-CD41-8137-E13F995C12D9}" type="datetimeFigureOut">
              <a:rPr lang="en-US" smtClean="0"/>
              <a:t>5/14/16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1045181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27C7C5-7332-CD41-8137-E13F995C12D9}" type="datetimeFigureOut">
              <a:rPr lang="en-US" smtClean="0"/>
              <a:t>5/14/16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780690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27C7C5-7332-CD41-8137-E13F995C12D9}" type="datetimeFigureOut">
              <a:rPr lang="en-US" smtClean="0"/>
              <a:t>5/14/16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2091314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27C7C5-7332-CD41-8137-E13F995C12D9}" type="datetimeFigureOut">
              <a:rPr lang="en-US" smtClean="0"/>
              <a:t>5/14/16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86148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27C7C5-7332-CD41-8137-E13F995C12D9}" type="datetimeFigureOut">
              <a:rPr lang="en-US" smtClean="0"/>
              <a:t>5/14/16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568368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27C7C5-7332-CD41-8137-E13F995C12D9}" type="datetimeFigureOut">
              <a:rPr lang="en-US" smtClean="0"/>
              <a:t>5/14/16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559983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27C7C5-7332-CD41-8137-E13F995C12D9}" type="datetimeFigureOut">
              <a:rPr lang="en-US" smtClean="0"/>
              <a:t>5/14/16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1363544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27C7C5-7332-CD41-8137-E13F995C12D9}" type="datetimeFigureOut">
              <a:rPr lang="en-US" smtClean="0"/>
              <a:t>5/14/16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1301658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27C7C5-7332-CD41-8137-E13F995C12D9}" type="datetimeFigureOut">
              <a:rPr lang="en-US" smtClean="0"/>
              <a:t>5/14/16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A0F54-E42F-A74F-89F6-DC41A005E2D4}" type="slidenum">
              <a:rPr lang="en-US" smtClean="0"/>
              <a:t>‹#›</a:t>
            </a:fld>
            <a:endParaRPr lang="en-US"/>
          </a:p>
        </p:txBody>
      </p:sp>
    </p:spTree>
    <p:extLst>
      <p:ext uri="{BB962C8B-B14F-4D97-AF65-F5344CB8AC3E}">
        <p14:creationId xmlns:p14="http://schemas.microsoft.com/office/powerpoint/2010/main" val="5531192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7C7C5-7332-CD41-8137-E13F995C12D9}" type="datetimeFigureOut">
              <a:rPr lang="en-US" smtClean="0"/>
              <a:t>5/14/16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5A0F54-E42F-A74F-89F6-DC41A005E2D4}" type="slidenum">
              <a:rPr lang="en-US" smtClean="0"/>
              <a:t>‹#›</a:t>
            </a:fld>
            <a:endParaRPr lang="en-US"/>
          </a:p>
        </p:txBody>
      </p:sp>
    </p:spTree>
    <p:extLst>
      <p:ext uri="{BB962C8B-B14F-4D97-AF65-F5344CB8AC3E}">
        <p14:creationId xmlns:p14="http://schemas.microsoft.com/office/powerpoint/2010/main" val="1519305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369"/>
            <a:ext cx="12192000" cy="6844631"/>
          </a:xfrm>
          <a:prstGeom prst="rect">
            <a:avLst/>
          </a:prstGeom>
        </p:spPr>
      </p:pic>
    </p:spTree>
    <p:extLst>
      <p:ext uri="{BB962C8B-B14F-4D97-AF65-F5344CB8AC3E}">
        <p14:creationId xmlns:p14="http://schemas.microsoft.com/office/powerpoint/2010/main" val="1735320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369"/>
            <a:ext cx="12191998" cy="6844630"/>
          </a:xfrm>
          <a:prstGeom prst="rect">
            <a:avLst/>
          </a:prstGeom>
        </p:spPr>
      </p:pic>
      <p:sp>
        <p:nvSpPr>
          <p:cNvPr id="4" name="TextBox 3"/>
          <p:cNvSpPr txBox="1"/>
          <p:nvPr/>
        </p:nvSpPr>
        <p:spPr>
          <a:xfrm>
            <a:off x="6327612" y="2578730"/>
            <a:ext cx="5414683" cy="3170099"/>
          </a:xfrm>
          <a:prstGeom prst="rect">
            <a:avLst/>
          </a:prstGeom>
          <a:noFill/>
        </p:spPr>
        <p:txBody>
          <a:bodyPr wrap="square" rtlCol="0" anchor="t">
            <a:spAutoFit/>
          </a:bodyPr>
          <a:lstStyle/>
          <a:p>
            <a:pPr>
              <a:lnSpc>
                <a:spcPts val="3900"/>
              </a:lnSpc>
              <a:tabLst>
                <a:tab pos="457200" algn="l"/>
              </a:tabLst>
            </a:pPr>
            <a:r>
              <a:rPr lang="en-US" sz="2200" dirty="0" smtClean="0">
                <a:latin typeface="Gotham Light" charset="0"/>
                <a:ea typeface="Gotham Light" charset="0"/>
                <a:cs typeface="Gotham Light" charset="0"/>
              </a:rPr>
              <a:t>1.</a:t>
            </a:r>
            <a:r>
              <a:rPr lang="en-US" sz="2200" dirty="0" smtClean="0">
                <a:latin typeface="Gotham Medium" charset="0"/>
                <a:ea typeface="Gotham Medium" charset="0"/>
                <a:cs typeface="Gotham Medium" charset="0"/>
              </a:rPr>
              <a:t>	ENGAGES </a:t>
            </a:r>
            <a:r>
              <a:rPr lang="en-US" sz="2200" dirty="0">
                <a:latin typeface="Gotham Light" charset="0"/>
                <a:ea typeface="Gotham Light" charset="0"/>
                <a:cs typeface="Gotham Light" charset="0"/>
              </a:rPr>
              <a:t>PEOPLE </a:t>
            </a:r>
          </a:p>
          <a:p>
            <a:pPr>
              <a:lnSpc>
                <a:spcPts val="3900"/>
              </a:lnSpc>
              <a:tabLst>
                <a:tab pos="457200" algn="l"/>
              </a:tabLst>
            </a:pPr>
            <a:r>
              <a:rPr lang="en-US" sz="2200" dirty="0" smtClean="0">
                <a:latin typeface="Gotham Light" charset="0"/>
                <a:ea typeface="Gotham Light" charset="0"/>
                <a:cs typeface="Gotham Light" charset="0"/>
              </a:rPr>
              <a:t>2. </a:t>
            </a:r>
            <a:r>
              <a:rPr lang="en-US" sz="2200" dirty="0">
                <a:latin typeface="Gotham Medium" charset="0"/>
                <a:ea typeface="Gotham Medium" charset="0"/>
                <a:cs typeface="Gotham Medium" charset="0"/>
              </a:rPr>
              <a:t>	</a:t>
            </a:r>
            <a:r>
              <a:rPr lang="en-US" sz="2200" dirty="0" smtClean="0">
                <a:latin typeface="Gotham Medium" charset="0"/>
                <a:ea typeface="Gotham Medium" charset="0"/>
                <a:cs typeface="Gotham Medium" charset="0"/>
              </a:rPr>
              <a:t>INSPIRES </a:t>
            </a:r>
            <a:r>
              <a:rPr lang="en-US" sz="2200" dirty="0" smtClean="0">
                <a:latin typeface="Gotham Light" charset="0"/>
                <a:ea typeface="Gotham Light" charset="0"/>
                <a:cs typeface="Gotham Light" charset="0"/>
              </a:rPr>
              <a:t>GREAT </a:t>
            </a:r>
            <a:r>
              <a:rPr lang="en-US" sz="2200" dirty="0">
                <a:latin typeface="Gotham Light" charset="0"/>
                <a:ea typeface="Gotham Light" charset="0"/>
                <a:cs typeface="Gotham Light" charset="0"/>
              </a:rPr>
              <a:t>WORK </a:t>
            </a:r>
          </a:p>
          <a:p>
            <a:pPr>
              <a:lnSpc>
                <a:spcPts val="3900"/>
              </a:lnSpc>
              <a:tabLst>
                <a:tab pos="457200" algn="l"/>
              </a:tabLst>
            </a:pPr>
            <a:r>
              <a:rPr lang="en-US" sz="2200" dirty="0" smtClean="0">
                <a:latin typeface="Gotham Light" charset="0"/>
                <a:ea typeface="Gotham Light" charset="0"/>
                <a:cs typeface="Gotham Light" charset="0"/>
              </a:rPr>
              <a:t>3. </a:t>
            </a:r>
            <a:r>
              <a:rPr lang="en-US" sz="2200" dirty="0">
                <a:latin typeface="Gotham Medium" charset="0"/>
                <a:ea typeface="Gotham Medium" charset="0"/>
                <a:cs typeface="Gotham Medium" charset="0"/>
              </a:rPr>
              <a:t>	DEVELOPS </a:t>
            </a:r>
            <a:r>
              <a:rPr lang="en-US" sz="2200" dirty="0">
                <a:latin typeface="Gotham Light" charset="0"/>
                <a:ea typeface="Gotham Light" charset="0"/>
                <a:cs typeface="Gotham Light" charset="0"/>
              </a:rPr>
              <a:t>POTENTIAL</a:t>
            </a:r>
          </a:p>
          <a:p>
            <a:pPr>
              <a:lnSpc>
                <a:spcPts val="3900"/>
              </a:lnSpc>
              <a:tabLst>
                <a:tab pos="457200" algn="l"/>
              </a:tabLst>
            </a:pPr>
            <a:r>
              <a:rPr lang="en-US" sz="2200" dirty="0" smtClean="0">
                <a:latin typeface="Gotham Light" charset="0"/>
                <a:ea typeface="Gotham Light" charset="0"/>
                <a:cs typeface="Gotham Light" charset="0"/>
              </a:rPr>
              <a:t>4. </a:t>
            </a:r>
            <a:r>
              <a:rPr lang="en-US" sz="2200" dirty="0">
                <a:latin typeface="Gotham Medium" charset="0"/>
                <a:ea typeface="Gotham Medium" charset="0"/>
                <a:cs typeface="Gotham Medium" charset="0"/>
              </a:rPr>
              <a:t>	CONNECTS </a:t>
            </a:r>
            <a:r>
              <a:rPr lang="en-US" sz="2200" dirty="0">
                <a:latin typeface="Gotham Light" charset="0"/>
                <a:ea typeface="Gotham Light" charset="0"/>
                <a:cs typeface="Gotham Light" charset="0"/>
              </a:rPr>
              <a:t>TEAMS</a:t>
            </a:r>
          </a:p>
          <a:p>
            <a:pPr>
              <a:lnSpc>
                <a:spcPts val="3900"/>
              </a:lnSpc>
              <a:tabLst>
                <a:tab pos="457200" algn="l"/>
              </a:tabLst>
            </a:pPr>
            <a:r>
              <a:rPr lang="en-US" sz="2200" dirty="0" smtClean="0">
                <a:latin typeface="Gotham Light" charset="0"/>
                <a:ea typeface="Gotham Light" charset="0"/>
                <a:cs typeface="Gotham Light" charset="0"/>
              </a:rPr>
              <a:t>5. </a:t>
            </a:r>
            <a:r>
              <a:rPr lang="en-US" sz="2200" dirty="0">
                <a:latin typeface="Gotham Medium" charset="0"/>
                <a:ea typeface="Gotham Medium" charset="0"/>
                <a:cs typeface="Gotham Medium" charset="0"/>
              </a:rPr>
              <a:t>	SHOWS </a:t>
            </a:r>
            <a:r>
              <a:rPr lang="en-US" sz="2200" dirty="0">
                <a:latin typeface="Gotham Light" charset="0"/>
                <a:ea typeface="Gotham Light" charset="0"/>
                <a:cs typeface="Gotham Light" charset="0"/>
              </a:rPr>
              <a:t>WHAT WE VALUE</a:t>
            </a:r>
          </a:p>
          <a:p>
            <a:pPr>
              <a:lnSpc>
                <a:spcPts val="3900"/>
              </a:lnSpc>
              <a:tabLst>
                <a:tab pos="457200" algn="l"/>
              </a:tabLst>
            </a:pPr>
            <a:r>
              <a:rPr lang="en-US" sz="2200" dirty="0" smtClean="0">
                <a:latin typeface="Gotham Light" charset="0"/>
                <a:ea typeface="Gotham Light" charset="0"/>
                <a:cs typeface="Gotham Light" charset="0"/>
              </a:rPr>
              <a:t>6. </a:t>
            </a:r>
            <a:r>
              <a:rPr lang="en-US" sz="2200" dirty="0">
                <a:latin typeface="Gotham Medium" charset="0"/>
                <a:ea typeface="Gotham Medium" charset="0"/>
                <a:cs typeface="Gotham Medium" charset="0"/>
              </a:rPr>
              <a:t>	BRINGS OUT</a:t>
            </a:r>
            <a:r>
              <a:rPr lang="en-US" sz="2200" dirty="0">
                <a:latin typeface="Gotham Light" charset="0"/>
                <a:ea typeface="Gotham Light" charset="0"/>
                <a:cs typeface="Gotham Light" charset="0"/>
              </a:rPr>
              <a:t> THE BEST IN US! </a:t>
            </a:r>
            <a:endParaRPr lang="en-US" sz="2200" dirty="0" smtClean="0">
              <a:latin typeface="Gotham Light" charset="0"/>
              <a:ea typeface="Gotham Light" charset="0"/>
              <a:cs typeface="Gotham Light" charset="0"/>
            </a:endParaRPr>
          </a:p>
        </p:txBody>
      </p:sp>
    </p:spTree>
    <p:extLst>
      <p:ext uri="{BB962C8B-B14F-4D97-AF65-F5344CB8AC3E}">
        <p14:creationId xmlns:p14="http://schemas.microsoft.com/office/powerpoint/2010/main" val="1688145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1"/>
          </a:xfrm>
          <a:prstGeom prst="rect">
            <a:avLst/>
          </a:prstGeom>
        </p:spPr>
      </p:pic>
      <p:sp>
        <p:nvSpPr>
          <p:cNvPr id="7" name="TextBox 6"/>
          <p:cNvSpPr txBox="1"/>
          <p:nvPr/>
        </p:nvSpPr>
        <p:spPr>
          <a:xfrm>
            <a:off x="723899" y="2061633"/>
            <a:ext cx="10900156" cy="3811300"/>
          </a:xfrm>
          <a:prstGeom prst="rect">
            <a:avLst/>
          </a:prstGeom>
          <a:noFill/>
        </p:spPr>
        <p:txBody>
          <a:bodyPr wrap="square" rtlCol="0">
            <a:spAutoFit/>
          </a:bodyPr>
          <a:lstStyle/>
          <a:p>
            <a:pPr marL="411480" indent="-411480" defTabSz="411480">
              <a:lnSpc>
                <a:spcPts val="3500"/>
              </a:lnSpc>
              <a:spcBef>
                <a:spcPts val="2000"/>
              </a:spcBef>
            </a:pPr>
            <a:r>
              <a:rPr lang="en-US" sz="2800" dirty="0" smtClean="0">
                <a:latin typeface="Gotham Medium" charset="0"/>
                <a:ea typeface="Gotham Medium" charset="0"/>
                <a:cs typeface="Gotham Medium" charset="0"/>
              </a:rPr>
              <a:t>•	Make </a:t>
            </a:r>
            <a:r>
              <a:rPr lang="en-US" sz="2800" dirty="0">
                <a:latin typeface="Gotham Medium" charset="0"/>
                <a:ea typeface="Gotham Medium" charset="0"/>
                <a:cs typeface="Gotham Medium" charset="0"/>
              </a:rPr>
              <a:t>recognition a </a:t>
            </a:r>
            <a:r>
              <a:rPr lang="en-US" sz="2800" dirty="0" smtClean="0">
                <a:latin typeface="Gotham Medium" charset="0"/>
                <a:ea typeface="Gotham Medium" charset="0"/>
                <a:cs typeface="Gotham Medium" charset="0"/>
              </a:rPr>
              <a:t>priority</a:t>
            </a:r>
          </a:p>
          <a:p>
            <a:pPr marL="411480" indent="-411480" defTabSz="411480">
              <a:lnSpc>
                <a:spcPts val="3500"/>
              </a:lnSpc>
              <a:spcBef>
                <a:spcPts val="2000"/>
              </a:spcBef>
            </a:pPr>
            <a:r>
              <a:rPr lang="en-US" sz="2800" dirty="0">
                <a:latin typeface="Gotham Medium" charset="0"/>
                <a:ea typeface="Gotham Medium" charset="0"/>
                <a:cs typeface="Gotham Medium" charset="0"/>
              </a:rPr>
              <a:t>•	</a:t>
            </a:r>
            <a:r>
              <a:rPr lang="en-US" sz="2800" dirty="0">
                <a:latin typeface="Gotham Book" charset="0"/>
                <a:ea typeface="Gotham Book" charset="0"/>
                <a:cs typeface="Gotham Book" charset="0"/>
              </a:rPr>
              <a:t>Go to {{ </a:t>
            </a:r>
            <a:r>
              <a:rPr lang="en-US" sz="2800" dirty="0" err="1">
                <a:latin typeface="Gotham Book" charset="0"/>
                <a:ea typeface="Gotham Book" charset="0"/>
                <a:cs typeface="Gotham Book" charset="0"/>
              </a:rPr>
              <a:t>ProgramName</a:t>
            </a:r>
            <a:r>
              <a:rPr lang="en-US" sz="2800" dirty="0">
                <a:latin typeface="Gotham Book" charset="0"/>
                <a:ea typeface="Gotham Book" charset="0"/>
                <a:cs typeface="Gotham Book" charset="0"/>
              </a:rPr>
              <a:t>/location }} </a:t>
            </a:r>
            <a:r>
              <a:rPr lang="en-US" sz="2800" dirty="0" smtClean="0">
                <a:latin typeface="Gotham Book" charset="0"/>
                <a:ea typeface="Gotham Book" charset="0"/>
                <a:cs typeface="Gotham Book" charset="0"/>
              </a:rPr>
              <a:t>and familiarize yourself </a:t>
            </a:r>
            <a:r>
              <a:rPr lang="en-US" sz="2800" dirty="0">
                <a:latin typeface="Gotham Book" charset="0"/>
                <a:ea typeface="Gotham Book" charset="0"/>
                <a:cs typeface="Gotham Book" charset="0"/>
              </a:rPr>
              <a:t>with the tools there </a:t>
            </a:r>
          </a:p>
          <a:p>
            <a:pPr marL="411480" indent="-411480" defTabSz="411480">
              <a:lnSpc>
                <a:spcPts val="3500"/>
              </a:lnSpc>
              <a:spcBef>
                <a:spcPts val="2000"/>
              </a:spcBef>
            </a:pPr>
            <a:r>
              <a:rPr lang="en-US" sz="2800" dirty="0">
                <a:latin typeface="Gotham Book" charset="0"/>
                <a:ea typeface="Gotham Book" charset="0"/>
                <a:cs typeface="Gotham Book" charset="0"/>
              </a:rPr>
              <a:t>•	{{ Download the Great Work app to your mobile device }}</a:t>
            </a:r>
          </a:p>
          <a:p>
            <a:pPr marL="411480" indent="-411480" defTabSz="411480">
              <a:lnSpc>
                <a:spcPts val="3500"/>
              </a:lnSpc>
              <a:spcBef>
                <a:spcPts val="2000"/>
              </a:spcBef>
            </a:pPr>
            <a:r>
              <a:rPr lang="en-US" sz="2800" dirty="0">
                <a:latin typeface="Gotham Book" charset="0"/>
                <a:ea typeface="Gotham Book" charset="0"/>
                <a:cs typeface="Gotham Book" charset="0"/>
              </a:rPr>
              <a:t>•	Lead by example</a:t>
            </a:r>
          </a:p>
          <a:p>
            <a:pPr marL="411480" indent="-411480" defTabSz="411480">
              <a:lnSpc>
                <a:spcPts val="3500"/>
              </a:lnSpc>
              <a:spcBef>
                <a:spcPts val="2000"/>
              </a:spcBef>
            </a:pPr>
            <a:r>
              <a:rPr lang="en-US" sz="2800" dirty="0">
                <a:latin typeface="Gotham Book" charset="0"/>
                <a:ea typeface="Gotham Book" charset="0"/>
                <a:cs typeface="Gotham Book" charset="0"/>
              </a:rPr>
              <a:t>•	Keep in mind </a:t>
            </a:r>
            <a:r>
              <a:rPr lang="en-US" sz="2800" b="1" dirty="0">
                <a:latin typeface="Gotham" charset="0"/>
                <a:ea typeface="Gotham" charset="0"/>
                <a:cs typeface="Gotham" charset="0"/>
              </a:rPr>
              <a:t>4 Best Practices</a:t>
            </a:r>
          </a:p>
        </p:txBody>
      </p:sp>
    </p:spTree>
    <p:extLst>
      <p:ext uri="{BB962C8B-B14F-4D97-AF65-F5344CB8AC3E}">
        <p14:creationId xmlns:p14="http://schemas.microsoft.com/office/powerpoint/2010/main" val="1478060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792"/>
            <a:ext cx="12192000" cy="6844631"/>
          </a:xfrm>
          <a:prstGeom prst="rect">
            <a:avLst/>
          </a:prstGeom>
        </p:spPr>
      </p:pic>
      <p:sp>
        <p:nvSpPr>
          <p:cNvPr id="4" name="TextBox 3"/>
          <p:cNvSpPr txBox="1"/>
          <p:nvPr/>
        </p:nvSpPr>
        <p:spPr>
          <a:xfrm>
            <a:off x="795492" y="2256650"/>
            <a:ext cx="6647724" cy="2092881"/>
          </a:xfrm>
          <a:prstGeom prst="rect">
            <a:avLst/>
          </a:prstGeom>
          <a:noFill/>
        </p:spPr>
        <p:txBody>
          <a:bodyPr wrap="square" rtlCol="0" anchor="t">
            <a:spAutoFit/>
          </a:bodyPr>
          <a:lstStyle/>
          <a:p>
            <a:pPr>
              <a:lnSpc>
                <a:spcPts val="3900"/>
              </a:lnSpc>
              <a:tabLst>
                <a:tab pos="457200" algn="l"/>
              </a:tabLst>
            </a:pPr>
            <a:r>
              <a:rPr lang="en-US" sz="2200" dirty="0" smtClean="0">
                <a:latin typeface="Gotham Light" charset="0"/>
                <a:ea typeface="Gotham Light" charset="0"/>
                <a:cs typeface="Gotham Light" charset="0"/>
              </a:rPr>
              <a:t>1.</a:t>
            </a:r>
            <a:r>
              <a:rPr lang="en-US" sz="2200" dirty="0">
                <a:latin typeface="Gotham Medium" charset="0"/>
                <a:ea typeface="Gotham Medium" charset="0"/>
                <a:cs typeface="Gotham Medium" charset="0"/>
              </a:rPr>
              <a:t>	</a:t>
            </a:r>
            <a:r>
              <a:rPr lang="en-US" sz="2200" dirty="0">
                <a:latin typeface="Gotham Light" charset="0"/>
                <a:ea typeface="Gotham Light" charset="0"/>
                <a:cs typeface="Gotham Light" charset="0"/>
              </a:rPr>
              <a:t>BE </a:t>
            </a:r>
            <a:r>
              <a:rPr lang="en-US" sz="2200" dirty="0" smtClean="0">
                <a:latin typeface="Gotham Light" charset="0"/>
                <a:ea typeface="Gotham Light" charset="0"/>
                <a:cs typeface="Gotham Light" charset="0"/>
              </a:rPr>
              <a:t>A </a:t>
            </a:r>
            <a:r>
              <a:rPr lang="en-US" sz="2200" dirty="0">
                <a:latin typeface="Gotham Medium" charset="0"/>
                <a:ea typeface="Gotham Medium" charset="0"/>
                <a:cs typeface="Gotham Medium" charset="0"/>
              </a:rPr>
              <a:t>FREQUENT </a:t>
            </a:r>
            <a:r>
              <a:rPr lang="en-US" sz="2200" dirty="0">
                <a:latin typeface="Gotham Light" charset="0"/>
                <a:ea typeface="Gotham Light" charset="0"/>
                <a:cs typeface="Gotham Light" charset="0"/>
              </a:rPr>
              <a:t>APPRECIATOR </a:t>
            </a:r>
          </a:p>
          <a:p>
            <a:pPr>
              <a:lnSpc>
                <a:spcPts val="3900"/>
              </a:lnSpc>
              <a:tabLst>
                <a:tab pos="457200" algn="l"/>
              </a:tabLst>
            </a:pPr>
            <a:r>
              <a:rPr lang="en-US" sz="2200" dirty="0" smtClean="0">
                <a:latin typeface="Gotham Light" charset="0"/>
                <a:ea typeface="Gotham Light" charset="0"/>
                <a:cs typeface="Gotham Light" charset="0"/>
              </a:rPr>
              <a:t>2. </a:t>
            </a:r>
            <a:r>
              <a:rPr lang="en-US" sz="2200" dirty="0">
                <a:latin typeface="Gotham Medium" charset="0"/>
                <a:ea typeface="Gotham Medium" charset="0"/>
                <a:cs typeface="Gotham Medium" charset="0"/>
              </a:rPr>
              <a:t>	</a:t>
            </a:r>
            <a:r>
              <a:rPr lang="en-US" sz="2200" dirty="0" smtClean="0">
                <a:latin typeface="Gotham Light" charset="0"/>
                <a:ea typeface="Gotham Light" charset="0"/>
                <a:cs typeface="Gotham Light" charset="0"/>
              </a:rPr>
              <a:t>BE </a:t>
            </a:r>
            <a:r>
              <a:rPr lang="en-US" sz="2200" dirty="0" smtClean="0">
                <a:latin typeface="Gotham Medium" charset="0"/>
                <a:ea typeface="Gotham Medium" charset="0"/>
                <a:cs typeface="Gotham Medium" charset="0"/>
              </a:rPr>
              <a:t>TIMELY </a:t>
            </a:r>
            <a:r>
              <a:rPr lang="en-US" sz="2200" dirty="0">
                <a:latin typeface="Gotham Light" charset="0"/>
                <a:ea typeface="Gotham Light" charset="0"/>
                <a:cs typeface="Gotham Light" charset="0"/>
              </a:rPr>
              <a:t>IN YOUR RECOGNITION </a:t>
            </a:r>
          </a:p>
          <a:p>
            <a:pPr marL="457200" indent="-457200">
              <a:lnSpc>
                <a:spcPts val="3900"/>
              </a:lnSpc>
              <a:buAutoNum type="arabicPeriod" startAt="3"/>
              <a:tabLst>
                <a:tab pos="457200" algn="l"/>
              </a:tabLst>
            </a:pPr>
            <a:r>
              <a:rPr lang="en-US" sz="2200" dirty="0" smtClean="0">
                <a:latin typeface="Gotham Light" charset="0"/>
                <a:ea typeface="Gotham Light" charset="0"/>
                <a:cs typeface="Gotham Light" charset="0"/>
              </a:rPr>
              <a:t>BE </a:t>
            </a:r>
            <a:r>
              <a:rPr lang="en-US" sz="2200" dirty="0" smtClean="0">
                <a:latin typeface="Gotham Medium" charset="0"/>
                <a:ea typeface="Gotham Medium" charset="0"/>
                <a:cs typeface="Gotham Medium" charset="0"/>
              </a:rPr>
              <a:t>PERFORMANCE-BASED </a:t>
            </a:r>
          </a:p>
          <a:p>
            <a:pPr marL="457200" indent="-457200">
              <a:lnSpc>
                <a:spcPts val="3900"/>
              </a:lnSpc>
              <a:buAutoNum type="arabicPeriod" startAt="3"/>
              <a:tabLst>
                <a:tab pos="457200" algn="l"/>
              </a:tabLst>
            </a:pPr>
            <a:r>
              <a:rPr lang="en-US" sz="2200" dirty="0" smtClean="0">
                <a:latin typeface="Gotham Light" charset="0"/>
                <a:ea typeface="Gotham Light" charset="0"/>
                <a:cs typeface="Gotham Light" charset="0"/>
              </a:rPr>
              <a:t>BE </a:t>
            </a:r>
            <a:r>
              <a:rPr lang="en-US" sz="2200" dirty="0" smtClean="0">
                <a:latin typeface="Gotham Medium" charset="0"/>
                <a:ea typeface="Gotham Medium" charset="0"/>
                <a:cs typeface="Gotham Medium" charset="0"/>
              </a:rPr>
              <a:t>INCLUSIVE</a:t>
            </a:r>
            <a:endParaRPr lang="en-US" sz="2200" dirty="0">
              <a:latin typeface="Gotham Light" charset="0"/>
              <a:ea typeface="Gotham Light" charset="0"/>
              <a:cs typeface="Gotham Light" charset="0"/>
            </a:endParaRPr>
          </a:p>
        </p:txBody>
      </p:sp>
    </p:spTree>
    <p:extLst>
      <p:ext uri="{BB962C8B-B14F-4D97-AF65-F5344CB8AC3E}">
        <p14:creationId xmlns:p14="http://schemas.microsoft.com/office/powerpoint/2010/main" val="7581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44631"/>
          </a:xfrm>
          <a:prstGeom prst="rect">
            <a:avLst/>
          </a:prstGeom>
        </p:spPr>
      </p:pic>
      <p:sp>
        <p:nvSpPr>
          <p:cNvPr id="4" name="TextBox 3"/>
          <p:cNvSpPr txBox="1"/>
          <p:nvPr/>
        </p:nvSpPr>
        <p:spPr>
          <a:xfrm>
            <a:off x="2948859" y="2045595"/>
            <a:ext cx="6676403" cy="2041585"/>
          </a:xfrm>
          <a:prstGeom prst="rect">
            <a:avLst/>
          </a:prstGeom>
          <a:noFill/>
        </p:spPr>
        <p:txBody>
          <a:bodyPr wrap="square" rtlCol="0">
            <a:spAutoFit/>
          </a:bodyPr>
          <a:lstStyle/>
          <a:p>
            <a:pPr marL="342900" indent="-342900" algn="ctr">
              <a:lnSpc>
                <a:spcPts val="3800"/>
              </a:lnSpc>
            </a:pPr>
            <a:r>
              <a:rPr lang="en-US" sz="3300" dirty="0" smtClean="0">
                <a:latin typeface="Gotham Medium" charset="0"/>
                <a:ea typeface="Gotham Medium" charset="0"/>
                <a:cs typeface="Gotham Medium" charset="0"/>
              </a:rPr>
              <a:t>THANKS FOR </a:t>
            </a:r>
            <a:r>
              <a:rPr lang="en-US" sz="3300" smtClean="0">
                <a:latin typeface="Gotham Medium" charset="0"/>
                <a:ea typeface="Gotham Medium" charset="0"/>
                <a:cs typeface="Gotham Medium" charset="0"/>
              </a:rPr>
              <a:t>HELPING </a:t>
            </a:r>
            <a:r>
              <a:rPr lang="en-US" sz="3300" smtClean="0">
                <a:latin typeface="Gotham Medium" charset="0"/>
                <a:ea typeface="Gotham Medium" charset="0"/>
                <a:cs typeface="Gotham Medium" charset="0"/>
              </a:rPr>
              <a:t/>
            </a:r>
            <a:br>
              <a:rPr lang="en-US" sz="3300" smtClean="0">
                <a:latin typeface="Gotham Medium" charset="0"/>
                <a:ea typeface="Gotham Medium" charset="0"/>
                <a:cs typeface="Gotham Medium" charset="0"/>
              </a:rPr>
            </a:br>
            <a:r>
              <a:rPr lang="en-US" sz="3300" smtClean="0">
                <a:latin typeface="Gotham Medium" charset="0"/>
                <a:ea typeface="Gotham Medium" charset="0"/>
                <a:cs typeface="Gotham Medium" charset="0"/>
              </a:rPr>
              <a:t>US </a:t>
            </a:r>
            <a:r>
              <a:rPr lang="en-US" sz="3300" dirty="0" smtClean="0">
                <a:latin typeface="Gotham Medium" charset="0"/>
                <a:ea typeface="Gotham Medium" charset="0"/>
                <a:cs typeface="Gotham Medium" charset="0"/>
              </a:rPr>
              <a:t>LEAD OUT </a:t>
            </a:r>
            <a:r>
              <a:rPr lang="en-US" sz="3300" smtClean="0">
                <a:latin typeface="Gotham Medium" charset="0"/>
                <a:ea typeface="Gotham Medium" charset="0"/>
                <a:cs typeface="Gotham Medium" charset="0"/>
              </a:rPr>
              <a:t>ON </a:t>
            </a:r>
            <a:r>
              <a:rPr lang="en-US" sz="3300" smtClean="0">
                <a:latin typeface="Gotham Medium" charset="0"/>
                <a:ea typeface="Gotham Medium" charset="0"/>
                <a:cs typeface="Gotham Medium" charset="0"/>
              </a:rPr>
              <a:t/>
            </a:r>
            <a:br>
              <a:rPr lang="en-US" sz="3300" smtClean="0">
                <a:latin typeface="Gotham Medium" charset="0"/>
                <a:ea typeface="Gotham Medium" charset="0"/>
                <a:cs typeface="Gotham Medium" charset="0"/>
              </a:rPr>
            </a:br>
            <a:r>
              <a:rPr lang="en-US" sz="3300" smtClean="0">
                <a:latin typeface="Gotham Medium" charset="0"/>
                <a:ea typeface="Gotham Medium" charset="0"/>
                <a:cs typeface="Gotham Medium" charset="0"/>
              </a:rPr>
              <a:t>THIS </a:t>
            </a:r>
            <a:r>
              <a:rPr lang="en-US" sz="3300" dirty="0" smtClean="0">
                <a:latin typeface="Gotham Medium" charset="0"/>
                <a:ea typeface="Gotham Medium" charset="0"/>
                <a:cs typeface="Gotham Medium" charset="0"/>
              </a:rPr>
              <a:t>IMPORTANT INITIATIVE AT {{ COMPANY NAME }}!</a:t>
            </a:r>
            <a:endParaRPr lang="en-US" sz="3300" dirty="0">
              <a:latin typeface="Gotham Medium" charset="0"/>
              <a:ea typeface="Gotham Medium" charset="0"/>
              <a:cs typeface="Gotham Medium" charset="0"/>
            </a:endParaRPr>
          </a:p>
        </p:txBody>
      </p:sp>
      <p:sp>
        <p:nvSpPr>
          <p:cNvPr id="10" name="TextBox 9"/>
          <p:cNvSpPr txBox="1"/>
          <p:nvPr/>
        </p:nvSpPr>
        <p:spPr>
          <a:xfrm>
            <a:off x="210312" y="6267973"/>
            <a:ext cx="11759184" cy="276999"/>
          </a:xfrm>
          <a:prstGeom prst="rect">
            <a:avLst/>
          </a:prstGeom>
          <a:noFill/>
        </p:spPr>
        <p:txBody>
          <a:bodyPr wrap="square" rtlCol="0">
            <a:spAutoFit/>
          </a:bodyPr>
          <a:lstStyle/>
          <a:p>
            <a:pPr algn="ctr"/>
            <a:r>
              <a:rPr lang="en-US" sz="1200" spc="100" dirty="0">
                <a:solidFill>
                  <a:schemeClr val="bg1"/>
                </a:solidFill>
                <a:latin typeface="Gotham Medium" charset="0"/>
                <a:ea typeface="Gotham Medium" charset="0"/>
                <a:cs typeface="Gotham Medium" charset="0"/>
              </a:rPr>
              <a:t>Appreciate today with {{ </a:t>
            </a:r>
            <a:r>
              <a:rPr lang="en-US" sz="1200" spc="100" dirty="0" err="1">
                <a:solidFill>
                  <a:schemeClr val="bg1"/>
                </a:solidFill>
                <a:latin typeface="Gotham Medium" charset="0"/>
                <a:ea typeface="Gotham Medium" charset="0"/>
                <a:cs typeface="Gotham Medium" charset="0"/>
              </a:rPr>
              <a:t>ProgramName</a:t>
            </a:r>
            <a:r>
              <a:rPr lang="en-US" sz="1200" spc="100" dirty="0">
                <a:solidFill>
                  <a:schemeClr val="bg1"/>
                </a:solidFill>
                <a:latin typeface="Gotham Medium" charset="0"/>
                <a:ea typeface="Gotham Medium" charset="0"/>
                <a:cs typeface="Gotham Medium" charset="0"/>
              </a:rPr>
              <a:t> }}</a:t>
            </a:r>
          </a:p>
        </p:txBody>
      </p:sp>
    </p:spTree>
    <p:extLst>
      <p:ext uri="{BB962C8B-B14F-4D97-AF65-F5344CB8AC3E}">
        <p14:creationId xmlns:p14="http://schemas.microsoft.com/office/powerpoint/2010/main" val="855041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1308</TotalTime>
  <Words>28</Words>
  <Application>Microsoft Macintosh PowerPoint</Application>
  <PresentationFormat>Widescreen</PresentationFormat>
  <Paragraphs>63</Paragraphs>
  <Slides>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Calibri</vt:lpstr>
      <vt:lpstr>Calibri Light</vt:lpstr>
      <vt:lpstr>Gotham</vt:lpstr>
      <vt:lpstr>Gotham Book</vt:lpstr>
      <vt:lpstr>Gotham Light</vt:lpstr>
      <vt:lpstr>Gotham Medium</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McDaniel</dc:creator>
  <cp:lastModifiedBy>Microsoft Office User</cp:lastModifiedBy>
  <cp:revision>27</cp:revision>
  <dcterms:created xsi:type="dcterms:W3CDTF">2016-05-11T21:29:04Z</dcterms:created>
  <dcterms:modified xsi:type="dcterms:W3CDTF">2016-05-14T15:59:25Z</dcterms:modified>
</cp:coreProperties>
</file>