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8001000" cy="10287000"/>
  <p:notesSz cx="8001000" cy="10287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08"/>
    <p:restoredTop sz="94595"/>
  </p:normalViewPr>
  <p:slideViewPr>
    <p:cSldViewPr>
      <p:cViewPr>
        <p:scale>
          <a:sx n="110" d="100"/>
          <a:sy n="110" d="100"/>
        </p:scale>
        <p:origin x="3432" y="-60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00075" y="3188970"/>
            <a:ext cx="6800850" cy="21602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200150" y="5760720"/>
            <a:ext cx="5600700" cy="25717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10/3/17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10/3/17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00050" y="2366010"/>
            <a:ext cx="3480435" cy="6789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120515" y="2366010"/>
            <a:ext cx="3480435" cy="6789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10/3/17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10/3/17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10/3/17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00050" y="411480"/>
            <a:ext cx="7200900" cy="1645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00050" y="2366010"/>
            <a:ext cx="7200900" cy="6789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720340" y="9566910"/>
            <a:ext cx="2560320" cy="514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00050" y="9566910"/>
            <a:ext cx="1840230" cy="514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10/3/17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760720" y="9566910"/>
            <a:ext cx="1840230" cy="514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8001000" cy="10286129"/>
          </a:xfrm>
          <a:prstGeom prst="rect">
            <a:avLst/>
          </a:prstGeom>
        </p:spPr>
      </p:pic>
      <p:sp>
        <p:nvSpPr>
          <p:cNvPr id="2" name="object 2"/>
          <p:cNvSpPr txBox="1"/>
          <p:nvPr/>
        </p:nvSpPr>
        <p:spPr>
          <a:xfrm>
            <a:off x="1118096" y="8244866"/>
            <a:ext cx="5854700" cy="93615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algn="just">
              <a:lnSpc>
                <a:spcPct val="100000"/>
              </a:lnSpc>
            </a:pPr>
            <a:r>
              <a:rPr sz="1500" b="1" spc="-40" dirty="0">
                <a:solidFill>
                  <a:srgbClr val="020303"/>
                </a:solidFill>
                <a:latin typeface="Gotham"/>
                <a:cs typeface="Gotham"/>
              </a:rPr>
              <a:t>Team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Meeting </a:t>
            </a:r>
            <a:r>
              <a:rPr sz="1500" b="1" spc="-25" dirty="0">
                <a:solidFill>
                  <a:srgbClr val="020303"/>
                </a:solidFill>
                <a:latin typeface="Gotham"/>
                <a:cs typeface="Gotham"/>
              </a:rPr>
              <a:t>Talking </a:t>
            </a: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Points</a:t>
            </a:r>
            <a:endParaRPr sz="1500" dirty="0">
              <a:latin typeface="Gotham"/>
              <a:cs typeface="Gotham"/>
            </a:endParaRPr>
          </a:p>
          <a:p>
            <a:pPr marR="5080" algn="just">
              <a:lnSpc>
                <a:spcPts val="1800"/>
              </a:lnSpc>
              <a:spcBef>
                <a:spcPts val="60"/>
              </a:spcBef>
            </a:pPr>
            <a:r>
              <a:rPr sz="1300" spc="-2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At </a:t>
            </a:r>
            <a:r>
              <a:rPr sz="13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the end of the </a:t>
            </a:r>
            <a:r>
              <a:rPr sz="1300" spc="-3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year, </a:t>
            </a:r>
            <a:r>
              <a:rPr sz="1300" spc="-2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we </a:t>
            </a:r>
            <a:r>
              <a:rPr sz="13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want </a:t>
            </a:r>
            <a:r>
              <a:rPr sz="1300" spc="-1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every </a:t>
            </a:r>
            <a:r>
              <a:rPr sz="13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employee </a:t>
            </a:r>
            <a:r>
              <a:rPr sz="13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at </a:t>
            </a:r>
            <a:r>
              <a:rPr sz="13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{{ </a:t>
            </a:r>
            <a:r>
              <a:rPr sz="13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CompanyName </a:t>
            </a:r>
            <a:r>
              <a:rPr sz="13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}}  </a:t>
            </a:r>
            <a:r>
              <a:rPr sz="13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to </a:t>
            </a:r>
            <a:r>
              <a:rPr sz="13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feel </a:t>
            </a:r>
            <a:r>
              <a:rPr sz="13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appreciated. </a:t>
            </a:r>
            <a:r>
              <a:rPr sz="1300" spc="-5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Take </a:t>
            </a:r>
            <a:r>
              <a:rPr sz="13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some time during a </a:t>
            </a:r>
            <a:r>
              <a:rPr sz="13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team </a:t>
            </a:r>
            <a:r>
              <a:rPr sz="13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meeting or huddle </a:t>
            </a:r>
            <a:r>
              <a:rPr sz="13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to  encourage </a:t>
            </a:r>
            <a:r>
              <a:rPr sz="13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recognition </a:t>
            </a:r>
            <a:r>
              <a:rPr sz="13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and </a:t>
            </a:r>
            <a:r>
              <a:rPr sz="13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share </a:t>
            </a:r>
            <a:r>
              <a:rPr sz="13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the </a:t>
            </a:r>
            <a:r>
              <a:rPr sz="13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following</a:t>
            </a:r>
            <a:r>
              <a:rPr sz="1300" spc="5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 </a:t>
            </a:r>
            <a:r>
              <a:rPr sz="13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information.</a:t>
            </a:r>
            <a:endParaRPr sz="1300" dirty="0">
              <a:latin typeface="Gotham Light" charset="0"/>
              <a:ea typeface="Gotham Light" charset="0"/>
              <a:cs typeface="Gotham Light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/>
          <p:nvPr/>
        </p:nvSpPr>
        <p:spPr>
          <a:xfrm>
            <a:off x="2596765" y="4292086"/>
            <a:ext cx="4446497" cy="17697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67310">
              <a:lnSpc>
                <a:spcPts val="1700"/>
              </a:lnSpc>
            </a:pPr>
            <a:r>
              <a:rPr sz="1500" b="1" spc="-5" dirty="0">
                <a:solidFill>
                  <a:schemeClr val="bg1"/>
                </a:solidFill>
                <a:latin typeface="Gotham"/>
                <a:cs typeface="Gotham"/>
              </a:rPr>
              <a:t>Remind </a:t>
            </a:r>
            <a:r>
              <a:rPr sz="1500" b="1" dirty="0">
                <a:solidFill>
                  <a:schemeClr val="bg1"/>
                </a:solidFill>
                <a:latin typeface="Gotham"/>
                <a:cs typeface="Gotham"/>
              </a:rPr>
              <a:t>them of our </a:t>
            </a:r>
            <a:r>
              <a:rPr sz="1500" b="1" spc="-10" dirty="0">
                <a:solidFill>
                  <a:schemeClr val="bg1"/>
                </a:solidFill>
                <a:latin typeface="Gotham"/>
                <a:cs typeface="Gotham"/>
              </a:rPr>
              <a:t>great </a:t>
            </a:r>
            <a:r>
              <a:rPr sz="1500" b="1" spc="-15" dirty="0">
                <a:solidFill>
                  <a:schemeClr val="bg1"/>
                </a:solidFill>
                <a:latin typeface="Gotham"/>
                <a:cs typeface="Gotham"/>
              </a:rPr>
              <a:t>award </a:t>
            </a:r>
            <a:r>
              <a:rPr sz="1500" b="1" spc="-5" dirty="0">
                <a:solidFill>
                  <a:schemeClr val="bg1"/>
                </a:solidFill>
                <a:latin typeface="Gotham"/>
                <a:cs typeface="Gotham"/>
              </a:rPr>
              <a:t>catalog </a:t>
            </a:r>
            <a:r>
              <a:rPr sz="1500" b="1" dirty="0">
                <a:solidFill>
                  <a:schemeClr val="bg1"/>
                </a:solidFill>
                <a:latin typeface="Gotham"/>
                <a:cs typeface="Gotham"/>
              </a:rPr>
              <a:t>and  </a:t>
            </a:r>
            <a:r>
              <a:rPr sz="1500" b="1" spc="-10" dirty="0">
                <a:solidFill>
                  <a:schemeClr val="bg1"/>
                </a:solidFill>
                <a:latin typeface="Gotham"/>
                <a:cs typeface="Gotham"/>
              </a:rPr>
              <a:t>encourage </a:t>
            </a:r>
            <a:r>
              <a:rPr sz="1500" b="1" dirty="0">
                <a:solidFill>
                  <a:schemeClr val="bg1"/>
                </a:solidFill>
                <a:latin typeface="Gotham"/>
                <a:cs typeface="Gotham"/>
              </a:rPr>
              <a:t>them </a:t>
            </a:r>
            <a:r>
              <a:rPr sz="1500" b="1" spc="-15" dirty="0">
                <a:solidFill>
                  <a:schemeClr val="bg1"/>
                </a:solidFill>
                <a:latin typeface="Gotham"/>
                <a:cs typeface="Gotham"/>
              </a:rPr>
              <a:t>to </a:t>
            </a:r>
            <a:r>
              <a:rPr sz="1500" b="1" spc="-5" dirty="0">
                <a:solidFill>
                  <a:schemeClr val="bg1"/>
                </a:solidFill>
                <a:latin typeface="Gotham"/>
                <a:cs typeface="Gotham"/>
              </a:rPr>
              <a:t>redeem </a:t>
            </a:r>
            <a:r>
              <a:rPr sz="1500" b="1" dirty="0">
                <a:solidFill>
                  <a:schemeClr val="bg1"/>
                </a:solidFill>
                <a:latin typeface="Gotham"/>
                <a:cs typeface="Gotham"/>
              </a:rPr>
              <a:t>some of the  points </a:t>
            </a:r>
            <a:r>
              <a:rPr sz="1500" b="1" spc="-15" dirty="0">
                <a:solidFill>
                  <a:schemeClr val="bg1"/>
                </a:solidFill>
                <a:latin typeface="Gotham"/>
                <a:cs typeface="Gotham"/>
              </a:rPr>
              <a:t>they’ve </a:t>
            </a:r>
            <a:r>
              <a:rPr sz="1500" b="1" dirty="0">
                <a:solidFill>
                  <a:schemeClr val="bg1"/>
                </a:solidFill>
                <a:latin typeface="Gotham"/>
                <a:cs typeface="Gotham"/>
              </a:rPr>
              <a:t>earned this</a:t>
            </a:r>
            <a:r>
              <a:rPr sz="1500" b="1" spc="-45" dirty="0">
                <a:solidFill>
                  <a:schemeClr val="bg1"/>
                </a:solidFill>
                <a:latin typeface="Gotham"/>
                <a:cs typeface="Gotham"/>
              </a:rPr>
              <a:t> </a:t>
            </a:r>
            <a:r>
              <a:rPr sz="1500" b="1" spc="-40" dirty="0">
                <a:solidFill>
                  <a:schemeClr val="bg1"/>
                </a:solidFill>
                <a:latin typeface="Gotham"/>
                <a:cs typeface="Gotham"/>
              </a:rPr>
              <a:t>year.</a:t>
            </a:r>
            <a:endParaRPr sz="1500" dirty="0">
              <a:solidFill>
                <a:schemeClr val="bg1"/>
              </a:solidFill>
              <a:latin typeface="Gotham"/>
              <a:cs typeface="Gotham"/>
            </a:endParaRPr>
          </a:p>
          <a:p>
            <a:pPr marL="12700">
              <a:lnSpc>
                <a:spcPts val="1700"/>
              </a:lnSpc>
              <a:spcBef>
                <a:spcPts val="160"/>
              </a:spcBef>
            </a:pPr>
            <a:r>
              <a:rPr sz="1100" spc="-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“This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also might be a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great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time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to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check out our </a:t>
            </a:r>
            <a:r>
              <a:rPr sz="1100" spc="-2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award</a:t>
            </a:r>
            <a:r>
              <a:rPr sz="1100" spc="-1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 </a:t>
            </a:r>
            <a:r>
              <a:rPr sz="1100" spc="-5" dirty="0" smtClean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catalog.</a:t>
            </a:r>
            <a:r>
              <a:rPr lang="en-US"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 </a:t>
            </a:r>
            <a:r>
              <a:rPr sz="1100" spc="-5" dirty="0" smtClean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Feel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free to </a:t>
            </a:r>
            <a:r>
              <a:rPr sz="1100" spc="-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redeem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some of the {{ points </a:t>
            </a:r>
            <a:r>
              <a:rPr sz="1100" spc="-1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you’ve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earned }} this 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year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and </a:t>
            </a:r>
            <a:r>
              <a:rPr sz="1100" spc="-2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reward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yourself. </a:t>
            </a:r>
            <a:r>
              <a:rPr sz="1100" spc="-4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You </a:t>
            </a:r>
            <a:r>
              <a:rPr sz="1100" spc="-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certainly deserve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it.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It’s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also a 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great </a:t>
            </a:r>
            <a:r>
              <a:rPr sz="1100" spc="-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place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to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do a little </a:t>
            </a:r>
            <a:r>
              <a:rPr sz="1100" spc="-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holiday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shopping—it can be fun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to</a:t>
            </a:r>
            <a:r>
              <a:rPr sz="1100" spc="-4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look  </a:t>
            </a:r>
            <a:r>
              <a:rPr sz="1100" spc="-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at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the </a:t>
            </a:r>
            <a:r>
              <a:rPr sz="1100" spc="-2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award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options with </a:t>
            </a:r>
            <a:r>
              <a:rPr sz="1100" spc="-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family </a:t>
            </a:r>
            <a:r>
              <a:rPr sz="110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and friends in</a:t>
            </a:r>
            <a:r>
              <a:rPr sz="1100" spc="-25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 </a:t>
            </a:r>
            <a:r>
              <a:rPr sz="1100" spc="-10" dirty="0">
                <a:solidFill>
                  <a:schemeClr val="bg1"/>
                </a:solidFill>
                <a:latin typeface="Gotham Light" charset="0"/>
                <a:ea typeface="Gotham Light" charset="0"/>
                <a:cs typeface="Gotham Light" charset="0"/>
              </a:rPr>
              <a:t>mind.”</a:t>
            </a:r>
            <a:endParaRPr sz="1100" dirty="0">
              <a:solidFill>
                <a:schemeClr val="bg1"/>
              </a:solidFill>
              <a:latin typeface="Gotham Light" charset="0"/>
              <a:ea typeface="Gotham Light" charset="0"/>
              <a:cs typeface="Gotham Light" charset="0"/>
            </a:endParaRPr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8100" y="0"/>
            <a:ext cx="8001000" cy="10286129"/>
          </a:xfrm>
          <a:prstGeom prst="rect">
            <a:avLst/>
          </a:prstGeom>
        </p:spPr>
      </p:pic>
      <p:sp>
        <p:nvSpPr>
          <p:cNvPr id="4" name="object 4"/>
          <p:cNvSpPr txBox="1"/>
          <p:nvPr/>
        </p:nvSpPr>
        <p:spPr>
          <a:xfrm>
            <a:off x="824073" y="7423225"/>
            <a:ext cx="6219190" cy="175323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Thank </a:t>
            </a:r>
            <a:r>
              <a:rPr sz="1500" b="1" spc="-15" dirty="0">
                <a:solidFill>
                  <a:srgbClr val="020303"/>
                </a:solidFill>
                <a:latin typeface="Gotham"/>
                <a:cs typeface="Gotham"/>
              </a:rPr>
              <a:t>your </a:t>
            </a:r>
            <a:r>
              <a:rPr sz="1500" b="1" spc="-10" dirty="0">
                <a:solidFill>
                  <a:srgbClr val="020303"/>
                </a:solidFill>
                <a:latin typeface="Gotham"/>
                <a:cs typeface="Gotham"/>
              </a:rPr>
              <a:t>team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again </a:t>
            </a: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for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their </a:t>
            </a:r>
            <a:r>
              <a:rPr sz="1500" b="1" spc="90" dirty="0" smtClean="0">
                <a:solidFill>
                  <a:srgbClr val="020303"/>
                </a:solidFill>
                <a:latin typeface="Gotham"/>
                <a:cs typeface="Gotham"/>
              </a:rPr>
              <a:t>ef</a:t>
            </a:r>
            <a:r>
              <a:rPr lang="en-US" sz="1500" b="1" spc="90" dirty="0" smtClean="0">
                <a:solidFill>
                  <a:srgbClr val="020303"/>
                </a:solidFill>
                <a:latin typeface="Gotham"/>
                <a:cs typeface="Gotham"/>
              </a:rPr>
              <a:t>f</a:t>
            </a:r>
            <a:r>
              <a:rPr sz="1500" b="1" spc="90" dirty="0" smtClean="0">
                <a:solidFill>
                  <a:srgbClr val="020303"/>
                </a:solidFill>
                <a:latin typeface="Gotham"/>
                <a:cs typeface="Gotham"/>
              </a:rPr>
              <a:t>orts</a:t>
            </a:r>
            <a:r>
              <a:rPr sz="1500" b="1" spc="-5" dirty="0" smtClean="0">
                <a:solidFill>
                  <a:srgbClr val="020303"/>
                </a:solidFill>
                <a:latin typeface="Gotham"/>
                <a:cs typeface="Gotham"/>
              </a:rPr>
              <a:t>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and</a:t>
            </a:r>
            <a:endParaRPr sz="1500" dirty="0">
              <a:latin typeface="Gotham"/>
              <a:cs typeface="Gotham"/>
            </a:endParaRPr>
          </a:p>
          <a:p>
            <a:pPr marL="12700">
              <a:lnSpc>
                <a:spcPct val="100000"/>
              </a:lnSpc>
            </a:pPr>
            <a:r>
              <a:rPr sz="1500" b="1" spc="-10" dirty="0">
                <a:solidFill>
                  <a:srgbClr val="020303"/>
                </a:solidFill>
                <a:latin typeface="Gotham"/>
                <a:cs typeface="Gotham"/>
              </a:rPr>
              <a:t>encourage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them </a:t>
            </a:r>
            <a:r>
              <a:rPr sz="1500" b="1" spc="-15" dirty="0">
                <a:solidFill>
                  <a:srgbClr val="020303"/>
                </a:solidFill>
                <a:latin typeface="Gotham"/>
                <a:cs typeface="Gotham"/>
              </a:rPr>
              <a:t>to </a:t>
            </a:r>
            <a:r>
              <a:rPr sz="1500" b="1" spc="-10" dirty="0">
                <a:solidFill>
                  <a:srgbClr val="020303"/>
                </a:solidFill>
                <a:latin typeface="Gotham"/>
                <a:cs typeface="Gotham"/>
              </a:rPr>
              <a:t>make </a:t>
            </a: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recognition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a habit in the </a:t>
            </a: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coming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 </a:t>
            </a:r>
            <a:r>
              <a:rPr sz="1500" b="1" spc="-40" dirty="0">
                <a:solidFill>
                  <a:srgbClr val="020303"/>
                </a:solidFill>
                <a:latin typeface="Gotham"/>
                <a:cs typeface="Gotham"/>
              </a:rPr>
              <a:t>year.</a:t>
            </a:r>
            <a:endParaRPr sz="1500" dirty="0">
              <a:latin typeface="Gotham"/>
              <a:cs typeface="Gotham"/>
            </a:endParaRPr>
          </a:p>
          <a:p>
            <a:pPr marL="12700" marR="27305">
              <a:lnSpc>
                <a:spcPts val="1700"/>
              </a:lnSpc>
              <a:spcBef>
                <a:spcPts val="40"/>
              </a:spcBef>
            </a:pPr>
            <a:r>
              <a:rPr sz="1100" spc="-5" dirty="0">
                <a:solidFill>
                  <a:srgbClr val="020303"/>
                </a:solidFill>
                <a:latin typeface="Gotham"/>
                <a:cs typeface="Gotham"/>
              </a:rPr>
              <a:t>“Thank </a:t>
            </a:r>
            <a:r>
              <a:rPr sz="1100" spc="-15" dirty="0">
                <a:solidFill>
                  <a:srgbClr val="020303"/>
                </a:solidFill>
                <a:latin typeface="Gotham"/>
                <a:cs typeface="Gotham"/>
              </a:rPr>
              <a:t>you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so much again </a:t>
            </a:r>
            <a:r>
              <a:rPr sz="1100" spc="-5" dirty="0">
                <a:solidFill>
                  <a:srgbClr val="020303"/>
                </a:solidFill>
                <a:latin typeface="Gotham"/>
                <a:cs typeface="Gotham"/>
              </a:rPr>
              <a:t>for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all </a:t>
            </a:r>
            <a:r>
              <a:rPr sz="1100" spc="-15" dirty="0">
                <a:solidFill>
                  <a:srgbClr val="020303"/>
                </a:solidFill>
                <a:latin typeface="Gotham"/>
                <a:cs typeface="Gotham"/>
              </a:rPr>
              <a:t>you’re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doing! </a:t>
            </a:r>
            <a:r>
              <a:rPr sz="1100" spc="-15" dirty="0">
                <a:solidFill>
                  <a:srgbClr val="020303"/>
                </a:solidFill>
                <a:latin typeface="Gotham"/>
                <a:cs typeface="Gotham"/>
              </a:rPr>
              <a:t>There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is plenty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to celebrate </a:t>
            </a:r>
            <a:r>
              <a:rPr sz="1100" spc="-30" dirty="0">
                <a:solidFill>
                  <a:srgbClr val="020303"/>
                </a:solidFill>
                <a:latin typeface="Gotham"/>
                <a:cs typeface="Gotham"/>
              </a:rPr>
              <a:t>now,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and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there 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will be much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more great work to recognize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as </a:t>
            </a:r>
            <a:r>
              <a:rPr sz="1100" spc="-15" dirty="0">
                <a:solidFill>
                  <a:srgbClr val="020303"/>
                </a:solidFill>
                <a:latin typeface="Gotham"/>
                <a:cs typeface="Gotham"/>
              </a:rPr>
              <a:t>we </a:t>
            </a:r>
            <a:r>
              <a:rPr sz="1100" spc="-20" dirty="0">
                <a:solidFill>
                  <a:srgbClr val="020303"/>
                </a:solidFill>
                <a:latin typeface="Gotham"/>
                <a:cs typeface="Gotham"/>
              </a:rPr>
              <a:t>move toward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the end of the </a:t>
            </a:r>
            <a:r>
              <a:rPr sz="1100" spc="-30" dirty="0">
                <a:solidFill>
                  <a:srgbClr val="020303"/>
                </a:solidFill>
                <a:latin typeface="Gotham"/>
                <a:cs typeface="Gotham"/>
              </a:rPr>
              <a:t>year. </a:t>
            </a:r>
            <a:r>
              <a:rPr sz="1100" spc="-15" dirty="0">
                <a:solidFill>
                  <a:srgbClr val="020303"/>
                </a:solidFill>
                <a:latin typeface="Gotham"/>
                <a:cs typeface="Gotham"/>
              </a:rPr>
              <a:t>I’d 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encourage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all of us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to make </a:t>
            </a:r>
            <a:r>
              <a:rPr sz="1100" spc="-5" dirty="0">
                <a:solidFill>
                  <a:srgbClr val="020303"/>
                </a:solidFill>
                <a:latin typeface="Gotham"/>
                <a:cs typeface="Gotham"/>
              </a:rPr>
              <a:t>recognition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a part of our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work </a:t>
            </a:r>
            <a:r>
              <a:rPr sz="1100" spc="-5" dirty="0">
                <a:solidFill>
                  <a:srgbClr val="020303"/>
                </a:solidFill>
                <a:latin typeface="Gotham"/>
                <a:cs typeface="Gotham"/>
              </a:rPr>
              <a:t>routines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in the </a:t>
            </a:r>
            <a:r>
              <a:rPr sz="1100" spc="-5" dirty="0">
                <a:solidFill>
                  <a:srgbClr val="020303"/>
                </a:solidFill>
                <a:latin typeface="Gotham"/>
                <a:cs typeface="Gotham"/>
              </a:rPr>
              <a:t>coming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months. </a:t>
            </a:r>
            <a:r>
              <a:rPr sz="1100" dirty="0" smtClean="0">
                <a:solidFill>
                  <a:srgbClr val="020303"/>
                </a:solidFill>
                <a:latin typeface="Gotham"/>
                <a:cs typeface="Gotham"/>
              </a:rPr>
              <a:t>Set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aside some time each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week to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visit our {{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ProgramName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}}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website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{{ on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your  </a:t>
            </a:r>
            <a:r>
              <a:rPr sz="1100" spc="-5" dirty="0">
                <a:solidFill>
                  <a:srgbClr val="020303"/>
                </a:solidFill>
                <a:latin typeface="Gotham"/>
                <a:cs typeface="Gotham"/>
              </a:rPr>
              <a:t>computer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or mobile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device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}} and send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your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thanks. </a:t>
            </a:r>
            <a:r>
              <a:rPr sz="1100" spc="-5" dirty="0">
                <a:solidFill>
                  <a:srgbClr val="020303"/>
                </a:solidFill>
                <a:latin typeface="Gotham"/>
                <a:cs typeface="Gotham"/>
              </a:rPr>
              <a:t>Remember recognition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takes </a:t>
            </a:r>
            <a:r>
              <a:rPr sz="1100" spc="-5" dirty="0">
                <a:solidFill>
                  <a:srgbClr val="020303"/>
                </a:solidFill>
                <a:latin typeface="Gotham"/>
                <a:cs typeface="Gotham"/>
              </a:rPr>
              <a:t>just  minutes, </a:t>
            </a:r>
            <a:r>
              <a:rPr sz="1100" dirty="0">
                <a:solidFill>
                  <a:srgbClr val="020303"/>
                </a:solidFill>
                <a:latin typeface="Gotham"/>
                <a:cs typeface="Gotham"/>
              </a:rPr>
              <a:t>but its impact is long</a:t>
            </a:r>
            <a:r>
              <a:rPr sz="1100" spc="-45" dirty="0">
                <a:solidFill>
                  <a:srgbClr val="020303"/>
                </a:solidFill>
                <a:latin typeface="Gotham"/>
                <a:cs typeface="Gotham"/>
              </a:rPr>
              <a:t> </a:t>
            </a:r>
            <a:r>
              <a:rPr sz="1100" spc="-10" dirty="0">
                <a:solidFill>
                  <a:srgbClr val="020303"/>
                </a:solidFill>
                <a:latin typeface="Gotham"/>
                <a:cs typeface="Gotham"/>
              </a:rPr>
              <a:t>lasting.”</a:t>
            </a:r>
            <a:endParaRPr sz="1100" dirty="0">
              <a:latin typeface="Gotham"/>
              <a:cs typeface="Gotham"/>
            </a:endParaRPr>
          </a:p>
        </p:txBody>
      </p:sp>
      <p:sp>
        <p:nvSpPr>
          <p:cNvPr id="2" name="object 2"/>
          <p:cNvSpPr txBox="1"/>
          <p:nvPr/>
        </p:nvSpPr>
        <p:spPr>
          <a:xfrm>
            <a:off x="1016011" y="977279"/>
            <a:ext cx="6027251" cy="24237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347980">
              <a:lnSpc>
                <a:spcPct val="100000"/>
              </a:lnSpc>
            </a:pP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Thank </a:t>
            </a:r>
            <a:r>
              <a:rPr sz="1500" b="1" spc="-15" dirty="0">
                <a:solidFill>
                  <a:srgbClr val="020303"/>
                </a:solidFill>
                <a:latin typeface="Gotham"/>
                <a:cs typeface="Gotham"/>
              </a:rPr>
              <a:t>your </a:t>
            </a:r>
            <a:r>
              <a:rPr sz="1500" b="1" spc="-10" dirty="0">
                <a:solidFill>
                  <a:srgbClr val="020303"/>
                </a:solidFill>
                <a:latin typeface="Gotham"/>
                <a:cs typeface="Gotham"/>
              </a:rPr>
              <a:t>team </a:t>
            </a: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for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the </a:t>
            </a:r>
            <a:r>
              <a:rPr sz="1500" b="1" spc="-10" dirty="0">
                <a:solidFill>
                  <a:srgbClr val="020303"/>
                </a:solidFill>
                <a:latin typeface="Gotham"/>
                <a:cs typeface="Gotham"/>
              </a:rPr>
              <a:t>successes </a:t>
            </a:r>
            <a:r>
              <a:rPr sz="1500" b="1" spc="-20" dirty="0">
                <a:solidFill>
                  <a:srgbClr val="020303"/>
                </a:solidFill>
                <a:latin typeface="Gotham"/>
                <a:cs typeface="Gotham"/>
              </a:rPr>
              <a:t>you’ve </a:t>
            </a: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shared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this </a:t>
            </a:r>
            <a:r>
              <a:rPr sz="1500" b="1" spc="-15" dirty="0">
                <a:solidFill>
                  <a:srgbClr val="020303"/>
                </a:solidFill>
                <a:latin typeface="Gotham"/>
                <a:cs typeface="Gotham"/>
              </a:rPr>
              <a:t>year 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and </a:t>
            </a:r>
            <a:r>
              <a:rPr sz="1500" b="1" spc="-10" dirty="0">
                <a:solidFill>
                  <a:srgbClr val="020303"/>
                </a:solidFill>
                <a:latin typeface="Gotham"/>
                <a:cs typeface="Gotham"/>
              </a:rPr>
              <a:t>encourage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them </a:t>
            </a:r>
            <a:r>
              <a:rPr sz="1500" b="1" spc="-15" dirty="0">
                <a:solidFill>
                  <a:srgbClr val="020303"/>
                </a:solidFill>
                <a:latin typeface="Gotham"/>
                <a:cs typeface="Gotham"/>
              </a:rPr>
              <a:t>to </a:t>
            </a: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share </a:t>
            </a:r>
            <a:r>
              <a:rPr sz="1500" b="1" dirty="0">
                <a:solidFill>
                  <a:srgbClr val="020303"/>
                </a:solidFill>
                <a:latin typeface="Gotham"/>
                <a:cs typeface="Gotham"/>
              </a:rPr>
              <a:t>their </a:t>
            </a:r>
            <a:r>
              <a:rPr sz="1500" b="1" spc="-5" dirty="0">
                <a:solidFill>
                  <a:srgbClr val="020303"/>
                </a:solidFill>
                <a:latin typeface="Gotham"/>
                <a:cs typeface="Gotham"/>
              </a:rPr>
              <a:t>appreciation</a:t>
            </a:r>
            <a:r>
              <a:rPr sz="1500" b="1" spc="-10" dirty="0">
                <a:solidFill>
                  <a:srgbClr val="020303"/>
                </a:solidFill>
                <a:latin typeface="Gotham"/>
                <a:cs typeface="Gotham"/>
              </a:rPr>
              <a:t> </a:t>
            </a:r>
            <a:r>
              <a:rPr sz="1500" b="1" spc="-15" dirty="0">
                <a:solidFill>
                  <a:srgbClr val="020303"/>
                </a:solidFill>
                <a:latin typeface="Gotham"/>
                <a:cs typeface="Gotham"/>
              </a:rPr>
              <a:t>too.</a:t>
            </a:r>
            <a:endParaRPr sz="1500" dirty="0">
              <a:latin typeface="Gotham"/>
              <a:cs typeface="Gotham"/>
            </a:endParaRPr>
          </a:p>
          <a:p>
            <a:pPr marL="12700" marR="5080">
              <a:lnSpc>
                <a:spcPts val="1700"/>
              </a:lnSpc>
              <a:spcBef>
                <a:spcPts val="40"/>
              </a:spcBef>
            </a:pPr>
            <a:r>
              <a:rPr sz="1100" spc="-3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“As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the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year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comes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to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close,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I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want to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thank </a:t>
            </a:r>
            <a:r>
              <a:rPr sz="1100" spc="-1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you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all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for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great </a:t>
            </a:r>
            <a:r>
              <a:rPr sz="1100" spc="-3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year.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I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know </a:t>
            </a:r>
            <a:r>
              <a:rPr sz="1100" spc="-1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we have 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work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left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to do,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but </a:t>
            </a:r>
            <a:r>
              <a:rPr sz="1100" spc="-1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we’ve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accomplished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 lot individually and as a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team. </a:t>
            </a:r>
            <a:r>
              <a:rPr sz="1100" spc="-3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[You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may 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mention some specific wins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here.]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I’m so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proud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of our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growth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and thankful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for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your  </a:t>
            </a:r>
            <a:r>
              <a:rPr sz="1100" spc="50" dirty="0" smtClean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ef</a:t>
            </a:r>
            <a:r>
              <a:rPr lang="en-US" sz="1100" spc="50" dirty="0" smtClean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f</a:t>
            </a:r>
            <a:r>
              <a:rPr sz="1100" spc="50" dirty="0" smtClean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orts</a:t>
            </a:r>
            <a:r>
              <a:rPr sz="1100" spc="5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,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so I’m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increasing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my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recognition </a:t>
            </a:r>
            <a:r>
              <a:rPr sz="1100" spc="60" dirty="0" smtClean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ef</a:t>
            </a:r>
            <a:r>
              <a:rPr lang="en-US" sz="1100" spc="60" dirty="0" smtClean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f</a:t>
            </a:r>
            <a:r>
              <a:rPr sz="1100" spc="60" dirty="0" smtClean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orts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these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last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weeks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of {{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201X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}}. </a:t>
            </a:r>
            <a:r>
              <a:rPr sz="1100" spc="-1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I’d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invite  </a:t>
            </a:r>
            <a:r>
              <a:rPr sz="1100" spc="-1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you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all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to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do the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same. Think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of someone who has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impressed </a:t>
            </a:r>
            <a:r>
              <a:rPr sz="1100" spc="-1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you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recently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or a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team  that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worked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together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well to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get the job done right.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Then,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visit our {{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ProgramName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}} 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website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{{ on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your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computer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or mobile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device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}} and send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eCards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or {{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nominate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your  </a:t>
            </a:r>
            <a:r>
              <a:rPr sz="1100" spc="-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colleagues for </a:t>
            </a:r>
            <a:r>
              <a:rPr sz="1100" spc="-1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awards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}}. </a:t>
            </a:r>
            <a:r>
              <a:rPr sz="1100" spc="-15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Everyone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likes to know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their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great work </a:t>
            </a:r>
            <a:r>
              <a:rPr sz="110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has been</a:t>
            </a:r>
            <a:r>
              <a:rPr sz="1100" spc="13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 </a:t>
            </a:r>
            <a:r>
              <a:rPr sz="1100" spc="-10" dirty="0">
                <a:solidFill>
                  <a:srgbClr val="020303"/>
                </a:solidFill>
                <a:latin typeface="Gotham Light" charset="0"/>
                <a:ea typeface="Gotham Light" charset="0"/>
                <a:cs typeface="Gotham Light" charset="0"/>
              </a:rPr>
              <a:t>seen.”</a:t>
            </a:r>
            <a:endParaRPr sz="1100" dirty="0">
              <a:latin typeface="Gotham Light" charset="0"/>
              <a:ea typeface="Gotham Light" charset="0"/>
              <a:cs typeface="Gotham Light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83</TotalTime>
  <Words>411</Words>
  <Application>Microsoft Macintosh PowerPoint</Application>
  <PresentationFormat>Custom</PresentationFormat>
  <Paragraphs>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Calibri</vt:lpstr>
      <vt:lpstr>Gotham</vt:lpstr>
      <vt:lpstr>Gotham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15.0035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PLAY_13_TALKING_POINTS_2016_text</dc:title>
  <cp:lastModifiedBy>Jordan Koehler</cp:lastModifiedBy>
  <cp:revision>7</cp:revision>
  <dcterms:created xsi:type="dcterms:W3CDTF">2016-09-28T10:53:01Z</dcterms:created>
  <dcterms:modified xsi:type="dcterms:W3CDTF">2017-10-03T14:01:57Z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2016-09-28T00:00:00Z</vt:filetime>
  </property>
  <property fmtid="{D5CDD505-2E9C-101B-9397-08002B2CF9AE}" pid="3" name="Creator">
    <vt:lpwstr>Adobe Illustrator CC 2015 (Macintosh)</vt:lpwstr>
  </property>
  <property fmtid="{D5CDD505-2E9C-101B-9397-08002B2CF9AE}" pid="4" name="LastSaved">
    <vt:filetime>2016-09-28T00:00:00Z</vt:filetime>
  </property>
</Properties>
</file>