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2" r:id="rId2"/>
    <p:sldMasterId id="2147483666" r:id="rId3"/>
    <p:sldMasterId id="2147483678" r:id="rId4"/>
    <p:sldMasterId id="2147483690" r:id="rId5"/>
  </p:sldMasterIdLst>
  <p:sldIdLst>
    <p:sldId id="256" r:id="rId6"/>
    <p:sldId id="257" r:id="rId7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07"/>
    <p:restoredTop sz="94674"/>
  </p:normalViewPr>
  <p:slideViewPr>
    <p:cSldViewPr>
      <p:cViewPr>
        <p:scale>
          <a:sx n="140" d="100"/>
          <a:sy n="140" d="100"/>
        </p:scale>
        <p:origin x="65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9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9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5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44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92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1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07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56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96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81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09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6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60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43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51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616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737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3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40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84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96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22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255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80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558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078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555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002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43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05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776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993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284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219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9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024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071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695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7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03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6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9F4C-2B7D-A440-AF22-03EAE02FE60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A2387-A177-614B-862D-9955EB56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4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7CAD8-C3F0-6843-8658-74A587897948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55780-3C8F-5B4A-8B22-E9A302D63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5B9DC-FBEB-964C-9B64-A9E79343AAD5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F63D-2EBA-7647-BCC6-0E4BDF81A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28698-3DF2-664D-B3DB-B408940BD3F7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46128-32DC-774D-A26A-A6107124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91172" y="8689488"/>
            <a:ext cx="6593205" cy="699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1" dirty="0">
                <a:latin typeface="Gotham"/>
                <a:cs typeface="Gotham"/>
              </a:rPr>
              <a:t>Team Meeting Talking</a:t>
            </a:r>
            <a:r>
              <a:rPr sz="1500" b="1" spc="-140" dirty="0">
                <a:latin typeface="Gotham"/>
                <a:cs typeface="Gotham"/>
              </a:rPr>
              <a:t> </a:t>
            </a:r>
            <a:r>
              <a:rPr sz="1500" b="1" dirty="0">
                <a:latin typeface="Gotham"/>
                <a:cs typeface="Gotham"/>
              </a:rPr>
              <a:t>Points</a:t>
            </a:r>
            <a:endParaRPr sz="1500" dirty="0">
              <a:latin typeface="Gotham"/>
              <a:cs typeface="Gotham"/>
            </a:endParaRPr>
          </a:p>
          <a:p>
            <a:pPr marL="12700" marR="5080">
              <a:lnSpc>
                <a:spcPct val="115399"/>
              </a:lnSpc>
            </a:pPr>
            <a:r>
              <a:rPr sz="1300" dirty="0">
                <a:latin typeface="Gotham Light" charset="0"/>
                <a:ea typeface="Gotham Light" charset="0"/>
                <a:cs typeface="Gotham Light" charset="0"/>
              </a:rPr>
              <a:t>During National Hospital Week, take a few minutes to gather the team together  and encourage employees to inject a healthy dose of appreciation into the</a:t>
            </a:r>
            <a:r>
              <a:rPr sz="1300" spc="-155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300" dirty="0">
                <a:latin typeface="Gotham Light" charset="0"/>
                <a:ea typeface="Gotham Light" charset="0"/>
                <a:cs typeface="Gotham Light" charset="0"/>
              </a:rPr>
              <a:t>week.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660244" y="606071"/>
            <a:ext cx="6654956" cy="15517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8115">
              <a:lnSpc>
                <a:spcPts val="1800"/>
              </a:lnSpc>
            </a:pPr>
            <a:r>
              <a:rPr sz="1400" b="1" dirty="0">
                <a:latin typeface="Gotham"/>
                <a:cs typeface="Gotham"/>
              </a:rPr>
              <a:t>It’s National Hospital Week—and that calls for a big round of</a:t>
            </a:r>
            <a:r>
              <a:rPr sz="1400" b="1" spc="-215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applause  for the people who make {{CompanyName}} great:</a:t>
            </a:r>
            <a:r>
              <a:rPr sz="1400" b="1" spc="-185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you.</a:t>
            </a:r>
            <a:endParaRPr sz="1400" dirty="0">
              <a:latin typeface="Gotham"/>
              <a:cs typeface="Gotham"/>
            </a:endParaRPr>
          </a:p>
          <a:p>
            <a:pPr marR="5080">
              <a:lnSpc>
                <a:spcPts val="1700"/>
              </a:lnSpc>
            </a:pPr>
            <a:r>
              <a:rPr lang="en-US" sz="1100" dirty="0">
                <a:latin typeface="Gotham Light" charset="0"/>
                <a:ea typeface="Gotham Light" charset="0"/>
                <a:cs typeface="Gotham Light" charset="0"/>
              </a:rPr>
              <a:t>SAMPLE REMARKS: “I am so proud to lead this talented team. Every day, I see you doing remarkable things to serve our patients and their families. I also see {{give several examples of everyday acts of greatness such as </a:t>
            </a:r>
            <a: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  <a:t>pitching </a:t>
            </a:r>
            <a:r>
              <a:rPr lang="en-US" sz="1100" dirty="0">
                <a:latin typeface="Gotham Light" charset="0"/>
                <a:ea typeface="Gotham Light" charset="0"/>
                <a:cs typeface="Gotham Light" charset="0"/>
              </a:rPr>
              <a:t>with respect, focusing on quality, </a:t>
            </a:r>
            <a:r>
              <a:rPr lang="en-US" sz="1100" dirty="0" err="1">
                <a:latin typeface="Gotham Light" charset="0"/>
                <a:ea typeface="Gotham Light" charset="0"/>
                <a:cs typeface="Gotham Light" charset="0"/>
              </a:rPr>
              <a:t>etc</a:t>
            </a:r>
            <a:r>
              <a:rPr lang="en-US" sz="1100" dirty="0">
                <a:latin typeface="Gotham Light" charset="0"/>
                <a:ea typeface="Gotham Light" charset="0"/>
                <a:cs typeface="Gotham Light" charset="0"/>
              </a:rPr>
              <a:t>}}. We work hard and we do great work! So let’s make an extra point of acknowledging and appreciating each other this week.”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0238" y="2932436"/>
            <a:ext cx="6356350" cy="1538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24000">
              <a:lnSpc>
                <a:spcPts val="1800"/>
              </a:lnSpc>
            </a:pPr>
            <a:r>
              <a:rPr sz="1400" b="1" dirty="0">
                <a:latin typeface="Gotham"/>
                <a:cs typeface="Gotham"/>
              </a:rPr>
              <a:t>Encourage team members to make a point of</a:t>
            </a:r>
            <a:r>
              <a:rPr sz="1400" b="1" spc="-175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looking  for and appreciating great work this</a:t>
            </a:r>
            <a:r>
              <a:rPr sz="1400" b="1" spc="-170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week.</a:t>
            </a:r>
            <a:endParaRPr sz="1400" dirty="0">
              <a:latin typeface="Gotham"/>
              <a:cs typeface="Gotham"/>
            </a:endParaRPr>
          </a:p>
          <a:p>
            <a:pPr marR="5080">
              <a:lnSpc>
                <a:spcPts val="1600"/>
              </a:lnSpc>
            </a:pPr>
            <a:r>
              <a:rPr sz="1100" dirty="0">
                <a:latin typeface="Gotham Light" charset="0"/>
                <a:ea typeface="Gotham Light" charset="0"/>
                <a:cs typeface="Gotham Light" charset="0"/>
              </a:rPr>
              <a:t>“There are so many people doing great things at {{ CompanyName }}, both out front and  ‘behind the scenes.’ Think of the people you can count on. People who make your job a</a:t>
            </a:r>
            <a:r>
              <a:rPr sz="1100" spc="-185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>
                <a:latin typeface="Gotham Light" charset="0"/>
                <a:ea typeface="Gotham Light" charset="0"/>
                <a:cs typeface="Gotham Light" charset="0"/>
              </a:rPr>
              <a:t>little  easier. Who consistently advocate for quality. Or who inspire you with</a:t>
            </a:r>
            <a:r>
              <a:rPr sz="1100" spc="-16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their</a:t>
            </a:r>
            <a: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b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</a:b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compassion and patience. Don’t keep your appreciation to</a:t>
            </a:r>
            <a:r>
              <a:rPr sz="1100" spc="-14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yourself!</a:t>
            </a:r>
            <a: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b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</a:b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{{ ProgramName }} makes it easy and</a:t>
            </a:r>
            <a:r>
              <a:rPr sz="1100" spc="-14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fun.”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245" y="5188946"/>
            <a:ext cx="5140960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>
              <a:lnSpc>
                <a:spcPts val="1800"/>
              </a:lnSpc>
            </a:pPr>
            <a:r>
              <a:rPr sz="1400" b="1" dirty="0">
                <a:latin typeface="Gotham" charset="0"/>
                <a:ea typeface="Gotham" charset="0"/>
                <a:cs typeface="Gotham" charset="0"/>
              </a:rPr>
              <a:t>DEMONSTRATE HOW TO ACCESS {{ PROGRAMNAME</a:t>
            </a:r>
            <a:r>
              <a:rPr sz="1400" b="1" spc="-170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sz="1400" b="1" dirty="0">
                <a:latin typeface="Gotham" charset="0"/>
                <a:ea typeface="Gotham" charset="0"/>
                <a:cs typeface="Gotham" charset="0"/>
              </a:rPr>
              <a:t>}}  AND SPIN THROUGH THE PROCESS OF</a:t>
            </a:r>
            <a:r>
              <a:rPr sz="1400" b="1" spc="-165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sz="1400" b="1" dirty="0">
                <a:latin typeface="Gotham" charset="0"/>
                <a:ea typeface="Gotham" charset="0"/>
                <a:cs typeface="Gotham" charset="0"/>
              </a:rPr>
              <a:t>SENDING</a:t>
            </a:r>
          </a:p>
          <a:p>
            <a:pPr>
              <a:lnSpc>
                <a:spcPts val="1800"/>
              </a:lnSpc>
              <a:spcBef>
                <a:spcPts val="20"/>
              </a:spcBef>
            </a:pPr>
            <a:r>
              <a:rPr sz="1400" b="1" dirty="0">
                <a:latin typeface="Gotham" charset="0"/>
                <a:ea typeface="Gotham" charset="0"/>
                <a:cs typeface="Gotham" charset="0"/>
              </a:rPr>
              <a:t>AN</a:t>
            </a:r>
            <a:r>
              <a:rPr sz="1400" b="1" spc="-105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sz="1400" b="1" dirty="0">
                <a:latin typeface="Gotham" charset="0"/>
                <a:ea typeface="Gotham" charset="0"/>
                <a:cs typeface="Gotham" charset="0"/>
              </a:rPr>
              <a:t>ECARD</a:t>
            </a:r>
            <a:r>
              <a:rPr sz="1400" b="1" dirty="0" smtClean="0">
                <a:latin typeface="Gotham" charset="0"/>
                <a:ea typeface="Gotham" charset="0"/>
                <a:cs typeface="Gotham" charset="0"/>
              </a:rPr>
              <a:t>.</a:t>
            </a:r>
            <a:endParaRPr lang="en-US" sz="1400" b="1" dirty="0" smtClean="0">
              <a:latin typeface="Gotham" charset="0"/>
              <a:ea typeface="Gotham" charset="0"/>
              <a:cs typeface="Gotham" charset="0"/>
            </a:endParaRPr>
          </a:p>
          <a:p>
            <a:pPr>
              <a:lnSpc>
                <a:spcPts val="1600"/>
              </a:lnSpc>
              <a:spcBef>
                <a:spcPts val="20"/>
              </a:spcBef>
            </a:pP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“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It’s easy to let someone know the difference they make. Just go</a:t>
            </a:r>
            <a:r>
              <a:rPr sz="1100" spc="-17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to</a:t>
            </a:r>
          </a:p>
          <a:p>
            <a:pPr marR="100965">
              <a:lnSpc>
                <a:spcPts val="1600"/>
              </a:lnSpc>
            </a:pP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{{ ProgramName }}, designate a recipient, and send an eCard. The</a:t>
            </a:r>
            <a:r>
              <a:rPr sz="1100" spc="-16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eCard  library offers dozens of creative options. Pick one, add a few words</a:t>
            </a:r>
            <a:r>
              <a:rPr sz="1100" spc="-16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of</a:t>
            </a:r>
            <a:r>
              <a:rPr lang="en-US" sz="11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appreciation, and</a:t>
            </a:r>
            <a:r>
              <a:rPr sz="1100" spc="-11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 smtClean="0">
                <a:latin typeface="Gotham Light" charset="0"/>
                <a:ea typeface="Gotham Light" charset="0"/>
                <a:cs typeface="Gotham Light" charset="0"/>
              </a:rPr>
              <a:t>send.”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0238" y="7502183"/>
            <a:ext cx="6474460" cy="1782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400" b="1" dirty="0">
                <a:latin typeface="Gotham"/>
                <a:cs typeface="Gotham"/>
              </a:rPr>
              <a:t>Let’s make appreciation one of the vital signs of life we look for</a:t>
            </a:r>
            <a:r>
              <a:rPr sz="1400" b="1" spc="-225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at</a:t>
            </a:r>
            <a:endParaRPr sz="1400" dirty="0">
              <a:latin typeface="Gotham"/>
              <a:cs typeface="Gotham"/>
            </a:endParaRPr>
          </a:p>
          <a:p>
            <a:pPr marR="195580">
              <a:lnSpc>
                <a:spcPts val="1800"/>
              </a:lnSpc>
              <a:spcBef>
                <a:spcPts val="20"/>
              </a:spcBef>
            </a:pPr>
            <a:r>
              <a:rPr sz="1400" b="1" dirty="0">
                <a:latin typeface="Gotham"/>
                <a:cs typeface="Gotham"/>
              </a:rPr>
              <a:t>{{ CompanyName}}. There’s no better time to get in the</a:t>
            </a:r>
            <a:r>
              <a:rPr sz="1400" b="1" spc="-200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appreciation  habit than now, during National Hospital</a:t>
            </a:r>
            <a:r>
              <a:rPr sz="1400" b="1" spc="-170" dirty="0">
                <a:latin typeface="Gotham"/>
                <a:cs typeface="Gotham"/>
              </a:rPr>
              <a:t> </a:t>
            </a:r>
            <a:r>
              <a:rPr sz="1400" b="1" dirty="0">
                <a:latin typeface="Gotham"/>
                <a:cs typeface="Gotham"/>
              </a:rPr>
              <a:t>Week.</a:t>
            </a:r>
            <a:endParaRPr sz="1400" dirty="0">
              <a:latin typeface="Gotham"/>
              <a:cs typeface="Gotham"/>
            </a:endParaRPr>
          </a:p>
          <a:p>
            <a:pPr marR="5080">
              <a:lnSpc>
                <a:spcPts val="1600"/>
              </a:lnSpc>
            </a:pPr>
            <a:r>
              <a:rPr sz="1100" dirty="0">
                <a:latin typeface="Gotham Light" charset="0"/>
                <a:ea typeface="Gotham Light" charset="0"/>
                <a:cs typeface="Gotham Light" charset="0"/>
              </a:rPr>
              <a:t>“Did you know that National Hospital Week, a healthcare tradition since 1921, is celebrated  each May during the week of Florence Nightingale’s birthday? It’s a week of caring, as  exemplified by the great nursing pioneer it honors! So I’d encourage all of us make  recognition a part of our work routines in the coming months. Set aside some time each</a:t>
            </a:r>
            <a:r>
              <a:rPr sz="1100" spc="-19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>
                <a:latin typeface="Gotham Light" charset="0"/>
                <a:ea typeface="Gotham Light" charset="0"/>
                <a:cs typeface="Gotham Light" charset="0"/>
              </a:rPr>
              <a:t>week  to visit {{ ProgramName }} on your computer {{ or mobile device</a:t>
            </a:r>
            <a:r>
              <a:rPr sz="1100" spc="-17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>
                <a:latin typeface="Gotham Light" charset="0"/>
                <a:ea typeface="Gotham Light" charset="0"/>
                <a:cs typeface="Gotham Light" charset="0"/>
              </a:rPr>
              <a:t>}}.”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386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Calibri</vt:lpstr>
      <vt:lpstr>Calibri Light</vt:lpstr>
      <vt:lpstr>Gotham</vt:lpstr>
      <vt:lpstr>Gotham Light</vt:lpstr>
      <vt:lpstr>Arial</vt:lpstr>
      <vt:lpstr>Office Theme</vt:lpstr>
      <vt:lpstr>3_Custom Design</vt:lpstr>
      <vt:lpstr>Custom Design</vt:lpstr>
      <vt:lpstr>1_Custom Design</vt:lpstr>
      <vt:lpstr>2_Custom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9</cp:revision>
  <dcterms:created xsi:type="dcterms:W3CDTF">2016-10-11T14:28:12Z</dcterms:created>
  <dcterms:modified xsi:type="dcterms:W3CDTF">2016-10-11T22:23:31Z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2016-09-28T00:00:00Z</vt:filetime>
  </property>
  <property fmtid="{D5CDD505-2E9C-101B-9397-08002B2CF9AE}" pid="3" name="Creator">
    <vt:lpwstr>Adobe Acrobat 15.17</vt:lpwstr>
  </property>
  <property fmtid="{D5CDD505-2E9C-101B-9397-08002B2CF9AE}" pid="4" name="LastSaved">
    <vt:filetime>2016-10-11T00:00:00Z</vt:filetime>
  </property>
</Properties>
</file>