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7" r:id="rId2"/>
    <p:sldId id="258" r:id="rId3"/>
    <p:sldId id="259" r:id="rId4"/>
    <p:sldId id="260" r:id="rId5"/>
    <p:sldId id="261" r:id="rId6"/>
  </p:sldIdLst>
  <p:sldSz cx="13030200" cy="7315200"/>
  <p:notesSz cx="6858000" cy="9144000"/>
  <p:defaultTextStyle>
    <a:defPPr>
      <a:defRPr lang="en-US"/>
    </a:defPPr>
    <a:lvl1pPr marL="0" algn="l" defTabSz="976579" rtl="0" eaLnBrk="1" latinLnBrk="0" hangingPunct="1">
      <a:defRPr sz="1922" kern="1200">
        <a:solidFill>
          <a:schemeClr val="tx1"/>
        </a:solidFill>
        <a:latin typeface="+mn-lt"/>
        <a:ea typeface="+mn-ea"/>
        <a:cs typeface="+mn-cs"/>
      </a:defRPr>
    </a:lvl1pPr>
    <a:lvl2pPr marL="488290" algn="l" defTabSz="976579" rtl="0" eaLnBrk="1" latinLnBrk="0" hangingPunct="1">
      <a:defRPr sz="1922" kern="1200">
        <a:solidFill>
          <a:schemeClr val="tx1"/>
        </a:solidFill>
        <a:latin typeface="+mn-lt"/>
        <a:ea typeface="+mn-ea"/>
        <a:cs typeface="+mn-cs"/>
      </a:defRPr>
    </a:lvl2pPr>
    <a:lvl3pPr marL="976579" algn="l" defTabSz="976579" rtl="0" eaLnBrk="1" latinLnBrk="0" hangingPunct="1">
      <a:defRPr sz="1922" kern="1200">
        <a:solidFill>
          <a:schemeClr val="tx1"/>
        </a:solidFill>
        <a:latin typeface="+mn-lt"/>
        <a:ea typeface="+mn-ea"/>
        <a:cs typeface="+mn-cs"/>
      </a:defRPr>
    </a:lvl3pPr>
    <a:lvl4pPr marL="1464869" algn="l" defTabSz="976579" rtl="0" eaLnBrk="1" latinLnBrk="0" hangingPunct="1">
      <a:defRPr sz="1922" kern="1200">
        <a:solidFill>
          <a:schemeClr val="tx1"/>
        </a:solidFill>
        <a:latin typeface="+mn-lt"/>
        <a:ea typeface="+mn-ea"/>
        <a:cs typeface="+mn-cs"/>
      </a:defRPr>
    </a:lvl4pPr>
    <a:lvl5pPr marL="1953158" algn="l" defTabSz="976579" rtl="0" eaLnBrk="1" latinLnBrk="0" hangingPunct="1">
      <a:defRPr sz="1922" kern="1200">
        <a:solidFill>
          <a:schemeClr val="tx1"/>
        </a:solidFill>
        <a:latin typeface="+mn-lt"/>
        <a:ea typeface="+mn-ea"/>
        <a:cs typeface="+mn-cs"/>
      </a:defRPr>
    </a:lvl5pPr>
    <a:lvl6pPr marL="2441448" algn="l" defTabSz="976579" rtl="0" eaLnBrk="1" latinLnBrk="0" hangingPunct="1">
      <a:defRPr sz="1922" kern="1200">
        <a:solidFill>
          <a:schemeClr val="tx1"/>
        </a:solidFill>
        <a:latin typeface="+mn-lt"/>
        <a:ea typeface="+mn-ea"/>
        <a:cs typeface="+mn-cs"/>
      </a:defRPr>
    </a:lvl6pPr>
    <a:lvl7pPr marL="2929738" algn="l" defTabSz="976579" rtl="0" eaLnBrk="1" latinLnBrk="0" hangingPunct="1">
      <a:defRPr sz="1922" kern="1200">
        <a:solidFill>
          <a:schemeClr val="tx1"/>
        </a:solidFill>
        <a:latin typeface="+mn-lt"/>
        <a:ea typeface="+mn-ea"/>
        <a:cs typeface="+mn-cs"/>
      </a:defRPr>
    </a:lvl7pPr>
    <a:lvl8pPr marL="3418027" algn="l" defTabSz="976579" rtl="0" eaLnBrk="1" latinLnBrk="0" hangingPunct="1">
      <a:defRPr sz="1922" kern="1200">
        <a:solidFill>
          <a:schemeClr val="tx1"/>
        </a:solidFill>
        <a:latin typeface="+mn-lt"/>
        <a:ea typeface="+mn-ea"/>
        <a:cs typeface="+mn-cs"/>
      </a:defRPr>
    </a:lvl8pPr>
    <a:lvl9pPr marL="3906317" algn="l" defTabSz="976579" rtl="0" eaLnBrk="1" latinLnBrk="0" hangingPunct="1">
      <a:defRPr sz="192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12" userDrawn="1">
          <p15:clr>
            <a:srgbClr val="A4A3A4"/>
          </p15:clr>
        </p15:guide>
        <p15:guide id="2" pos="5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39"/>
    <p:restoredTop sz="87718"/>
  </p:normalViewPr>
  <p:slideViewPr>
    <p:cSldViewPr snapToGrid="0" snapToObjects="1">
      <p:cViewPr>
        <p:scale>
          <a:sx n="66" d="100"/>
          <a:sy n="66" d="100"/>
        </p:scale>
        <p:origin x="1056" y="904"/>
      </p:cViewPr>
      <p:guideLst>
        <p:guide orient="horz" pos="1512"/>
        <p:guide pos="5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6F354-013D-5848-8502-78CD4F1E2354}" type="datetimeFigureOut">
              <a:rPr lang="en-US" smtClean="0"/>
              <a:t>7/5/16</a:t>
            </a:fld>
            <a:endParaRPr lang="en-US" smtClean="0"/>
          </a:p>
        </p:txBody>
      </p:sp>
      <p:sp>
        <p:nvSpPr>
          <p:cNvPr id="4" name="Slide Image Placeholder 3"/>
          <p:cNvSpPr>
            <a:spLocks noGrp="1" noRot="1" noChangeAspect="1"/>
          </p:cNvSpPr>
          <p:nvPr>
            <p:ph type="sldImg" idx="2"/>
          </p:nvPr>
        </p:nvSpPr>
        <p:spPr>
          <a:xfrm>
            <a:off x="681038" y="1143000"/>
            <a:ext cx="5495925"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6CB3AB-D3FC-534E-88F8-ABA7193CAE99}" type="slidenum">
              <a:rPr lang="en-US" smtClean="0"/>
              <a:t>‹#›</a:t>
            </a:fld>
            <a:endParaRPr lang="en-US" smtClean="0"/>
          </a:p>
        </p:txBody>
      </p:sp>
    </p:spTree>
    <p:extLst>
      <p:ext uri="{BB962C8B-B14F-4D97-AF65-F5344CB8AC3E}">
        <p14:creationId xmlns:p14="http://schemas.microsoft.com/office/powerpoint/2010/main" val="296311946"/>
      </p:ext>
    </p:extLst>
  </p:cSld>
  <p:clrMap bg1="lt1" tx1="dk1" bg2="lt2" tx2="dk2" accent1="accent1" accent2="accent2" accent3="accent3" accent4="accent4" accent5="accent5" accent6="accent6" hlink="hlink" folHlink="folHlink"/>
  <p:notesStyle>
    <a:lvl1pPr marL="0" algn="l" defTabSz="976579" rtl="0" eaLnBrk="1" latinLnBrk="0" hangingPunct="1">
      <a:defRPr sz="1282" kern="1200">
        <a:solidFill>
          <a:schemeClr val="tx1"/>
        </a:solidFill>
        <a:latin typeface="+mn-lt"/>
        <a:ea typeface="+mn-ea"/>
        <a:cs typeface="+mn-cs"/>
      </a:defRPr>
    </a:lvl1pPr>
    <a:lvl2pPr marL="488290" algn="l" defTabSz="976579" rtl="0" eaLnBrk="1" latinLnBrk="0" hangingPunct="1">
      <a:defRPr sz="1282" kern="1200">
        <a:solidFill>
          <a:schemeClr val="tx1"/>
        </a:solidFill>
        <a:latin typeface="+mn-lt"/>
        <a:ea typeface="+mn-ea"/>
        <a:cs typeface="+mn-cs"/>
      </a:defRPr>
    </a:lvl2pPr>
    <a:lvl3pPr marL="976579" algn="l" defTabSz="976579" rtl="0" eaLnBrk="1" latinLnBrk="0" hangingPunct="1">
      <a:defRPr sz="1282" kern="1200">
        <a:solidFill>
          <a:schemeClr val="tx1"/>
        </a:solidFill>
        <a:latin typeface="+mn-lt"/>
        <a:ea typeface="+mn-ea"/>
        <a:cs typeface="+mn-cs"/>
      </a:defRPr>
    </a:lvl3pPr>
    <a:lvl4pPr marL="1464869" algn="l" defTabSz="976579" rtl="0" eaLnBrk="1" latinLnBrk="0" hangingPunct="1">
      <a:defRPr sz="1282" kern="1200">
        <a:solidFill>
          <a:schemeClr val="tx1"/>
        </a:solidFill>
        <a:latin typeface="+mn-lt"/>
        <a:ea typeface="+mn-ea"/>
        <a:cs typeface="+mn-cs"/>
      </a:defRPr>
    </a:lvl4pPr>
    <a:lvl5pPr marL="1953158" algn="l" defTabSz="976579" rtl="0" eaLnBrk="1" latinLnBrk="0" hangingPunct="1">
      <a:defRPr sz="1282" kern="1200">
        <a:solidFill>
          <a:schemeClr val="tx1"/>
        </a:solidFill>
        <a:latin typeface="+mn-lt"/>
        <a:ea typeface="+mn-ea"/>
        <a:cs typeface="+mn-cs"/>
      </a:defRPr>
    </a:lvl5pPr>
    <a:lvl6pPr marL="2441448" algn="l" defTabSz="976579" rtl="0" eaLnBrk="1" latinLnBrk="0" hangingPunct="1">
      <a:defRPr sz="1282" kern="1200">
        <a:solidFill>
          <a:schemeClr val="tx1"/>
        </a:solidFill>
        <a:latin typeface="+mn-lt"/>
        <a:ea typeface="+mn-ea"/>
        <a:cs typeface="+mn-cs"/>
      </a:defRPr>
    </a:lvl6pPr>
    <a:lvl7pPr marL="2929738" algn="l" defTabSz="976579" rtl="0" eaLnBrk="1" latinLnBrk="0" hangingPunct="1">
      <a:defRPr sz="1282" kern="1200">
        <a:solidFill>
          <a:schemeClr val="tx1"/>
        </a:solidFill>
        <a:latin typeface="+mn-lt"/>
        <a:ea typeface="+mn-ea"/>
        <a:cs typeface="+mn-cs"/>
      </a:defRPr>
    </a:lvl7pPr>
    <a:lvl8pPr marL="3418027" algn="l" defTabSz="976579" rtl="0" eaLnBrk="1" latinLnBrk="0" hangingPunct="1">
      <a:defRPr sz="1282" kern="1200">
        <a:solidFill>
          <a:schemeClr val="tx1"/>
        </a:solidFill>
        <a:latin typeface="+mn-lt"/>
        <a:ea typeface="+mn-ea"/>
        <a:cs typeface="+mn-cs"/>
      </a:defRPr>
    </a:lvl8pPr>
    <a:lvl9pPr marL="3906317" algn="l" defTabSz="976579"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2</a:t>
            </a:fld>
            <a:endParaRPr lang="en-US" smtClean="0"/>
          </a:p>
        </p:txBody>
      </p:sp>
    </p:spTree>
    <p:extLst>
      <p:ext uri="{BB962C8B-B14F-4D97-AF65-F5344CB8AC3E}">
        <p14:creationId xmlns:p14="http://schemas.microsoft.com/office/powerpoint/2010/main" val="2098601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These are some of the behaviours that deserve to be recognised with </a:t>
            </a:r>
            <a:r>
              <a:rPr lang="en-US" sz="1282" kern="1200" dirty="0" err="1" smtClean="0">
                <a:solidFill>
                  <a:schemeClr val="tx1"/>
                </a:solidFill>
                <a:effectLst/>
                <a:latin typeface="+mn-lt"/>
                <a:ea typeface="+mn-ea"/>
                <a:cs typeface="+mn-cs"/>
              </a:rPr>
              <a:t>eCards</a:t>
            </a:r>
            <a:r>
              <a:rPr lang="en-US" sz="1282" kern="1200" dirty="0" smtClean="0">
                <a:solidFill>
                  <a:schemeClr val="tx1"/>
                </a:solidFill>
                <a:effectLst/>
                <a:latin typeface="+mn-lt"/>
                <a:ea typeface="+mn-ea"/>
                <a:cs typeface="+mn-cs"/>
              </a:rPr>
              <a:t>! You can encourage effort and celebrate daily acts of greatness by sending </a:t>
            </a:r>
            <a:r>
              <a:rPr lang="en-US" sz="1282" kern="1200" dirty="0" err="1" smtClean="0">
                <a:solidFill>
                  <a:schemeClr val="tx1"/>
                </a:solidFill>
                <a:effectLst/>
                <a:latin typeface="+mn-lt"/>
                <a:ea typeface="+mn-ea"/>
                <a:cs typeface="+mn-cs"/>
              </a:rPr>
              <a:t>eCards</a:t>
            </a:r>
            <a:r>
              <a:rPr lang="en-US" sz="1282" kern="1200" dirty="0" smtClean="0">
                <a:solidFill>
                  <a:schemeClr val="tx1"/>
                </a:solidFill>
                <a:effectLst/>
                <a:latin typeface="+mn-lt"/>
                <a:ea typeface="+mn-ea"/>
                <a:cs typeface="+mn-cs"/>
              </a:rPr>
              <a:t>. </a:t>
            </a:r>
          </a:p>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3</a:t>
            </a:fld>
            <a:endParaRPr lang="en-US" smtClean="0"/>
          </a:p>
        </p:txBody>
      </p:sp>
    </p:spTree>
    <p:extLst>
      <p:ext uri="{BB962C8B-B14F-4D97-AF65-F5344CB8AC3E}">
        <p14:creationId xmlns:p14="http://schemas.microsoft.com/office/powerpoint/2010/main" val="918193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Can you feel the difference in degree and impact here? These behaviours take more time to accomplish. Sometimes, they involve taking initiative outside one’s own role. They are accomplishments that impact the whole team—and sometimes customers or even our business. Great work like this is always worth rewarding with an award nomination, and we have several different levels of awards for recognising increasing levels of scope. </a:t>
            </a:r>
          </a:p>
          <a:p>
            <a:endParaRPr lang="en-US" sz="1282" kern="1200" dirty="0" smtClean="0">
              <a:solidFill>
                <a:schemeClr val="tx1"/>
              </a:solidFill>
              <a:effectLst/>
              <a:latin typeface="+mn-lt"/>
              <a:ea typeface="+mn-ea"/>
              <a:cs typeface="+mn-cs"/>
            </a:endParaRPr>
          </a:p>
          <a:p>
            <a:endParaRPr lang="en-US" sz="1282"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4</a:t>
            </a:fld>
            <a:endParaRPr lang="en-US" smtClean="0"/>
          </a:p>
        </p:txBody>
      </p:sp>
    </p:spTree>
    <p:extLst>
      <p:ext uri="{BB962C8B-B14F-4D97-AF65-F5344CB8AC3E}">
        <p14:creationId xmlns:p14="http://schemas.microsoft.com/office/powerpoint/2010/main" val="962771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10"/>
          </p:nvPr>
        </p:nvSpPr>
        <p:spPr/>
        <p:txBody>
          <a:bodyPr/>
          <a:lstStyle/>
          <a:p>
            <a:fld id="{036CB3AB-D3FC-534E-88F8-ABA7193CAE99}" type="slidenum">
              <a:rPr lang="en-US" smtClean="0"/>
              <a:t>5</a:t>
            </a:fld>
            <a:endParaRPr lang="en-US" smtClean="0"/>
          </a:p>
        </p:txBody>
      </p:sp>
    </p:spTree>
    <p:extLst>
      <p:ext uri="{BB962C8B-B14F-4D97-AF65-F5344CB8AC3E}">
        <p14:creationId xmlns:p14="http://schemas.microsoft.com/office/powerpoint/2010/main" val="100299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28775" y="1197187"/>
            <a:ext cx="9772650" cy="2546773"/>
          </a:xfrm>
        </p:spPr>
        <p:txBody>
          <a:bodyPr anchor="b"/>
          <a:lstStyle>
            <a:lvl1pPr algn="ctr">
              <a:defRPr sz="6400"/>
            </a:lvl1pPr>
          </a:lstStyle>
          <a:p>
            <a:r>
              <a:rPr lang="en-US" smtClean="0"/>
              <a:t>Click to edit Master title style</a:t>
            </a:r>
            <a:endParaRPr lang="en-US" dirty="0"/>
          </a:p>
        </p:txBody>
      </p:sp>
      <p:sp>
        <p:nvSpPr>
          <p:cNvPr id="3" name="Subtitle 2"/>
          <p:cNvSpPr>
            <a:spLocks noGrp="1"/>
          </p:cNvSpPr>
          <p:nvPr>
            <p:ph type="subTitle" idx="1"/>
          </p:nvPr>
        </p:nvSpPr>
        <p:spPr>
          <a:xfrm>
            <a:off x="1628775" y="3842174"/>
            <a:ext cx="9772650" cy="1766146"/>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397502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396615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24737" y="389467"/>
            <a:ext cx="2809637" cy="619929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95826" y="389467"/>
            <a:ext cx="8266033" cy="61992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28665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14250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89039" y="1823721"/>
            <a:ext cx="11238548" cy="3042919"/>
          </a:xfrm>
        </p:spPr>
        <p:txBody>
          <a:bodyPr anchor="b"/>
          <a:lstStyle>
            <a:lvl1pPr>
              <a:defRPr sz="6400"/>
            </a:lvl1pPr>
          </a:lstStyle>
          <a:p>
            <a:r>
              <a:rPr lang="en-US" smtClean="0"/>
              <a:t>Click to edit Master title style</a:t>
            </a:r>
            <a:endParaRPr lang="en-US" dirty="0"/>
          </a:p>
        </p:txBody>
      </p:sp>
      <p:sp>
        <p:nvSpPr>
          <p:cNvPr id="3" name="Text Placeholder 2"/>
          <p:cNvSpPr>
            <a:spLocks noGrp="1"/>
          </p:cNvSpPr>
          <p:nvPr>
            <p:ph type="body" idx="1"/>
          </p:nvPr>
        </p:nvSpPr>
        <p:spPr>
          <a:xfrm>
            <a:off x="889039" y="4895428"/>
            <a:ext cx="11238548" cy="16001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53961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95826"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96539"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06703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7523" y="389467"/>
            <a:ext cx="11238548" cy="141393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97524" y="1793241"/>
            <a:ext cx="5512385"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4" name="Content Placeholder 3"/>
          <p:cNvSpPr>
            <a:spLocks noGrp="1"/>
          </p:cNvSpPr>
          <p:nvPr>
            <p:ph sz="half" idx="2"/>
          </p:nvPr>
        </p:nvSpPr>
        <p:spPr>
          <a:xfrm>
            <a:off x="897524" y="2672080"/>
            <a:ext cx="5512385"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96539" y="1793241"/>
            <a:ext cx="5539532"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6" name="Content Placeholder 5"/>
          <p:cNvSpPr>
            <a:spLocks noGrp="1"/>
          </p:cNvSpPr>
          <p:nvPr>
            <p:ph sz="quarter" idx="4"/>
          </p:nvPr>
        </p:nvSpPr>
        <p:spPr>
          <a:xfrm>
            <a:off x="6596539" y="2672080"/>
            <a:ext cx="5539532"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789338-123D-EE4A-BD3F-744C7A712CA5}" type="datetimeFigureOut">
              <a:rPr lang="en-US" smtClean="0"/>
              <a:t>7/5/16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94725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789338-123D-EE4A-BD3F-744C7A712CA5}" type="datetimeFigureOut">
              <a:rPr lang="en-US" smtClean="0"/>
              <a:t>7/5/16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75738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89338-123D-EE4A-BD3F-744C7A712CA5}" type="datetimeFigureOut">
              <a:rPr lang="en-US" smtClean="0"/>
              <a:t>7/5/16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053303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Content Placeholder 2"/>
          <p:cNvSpPr>
            <a:spLocks noGrp="1"/>
          </p:cNvSpPr>
          <p:nvPr>
            <p:ph idx="1"/>
          </p:nvPr>
        </p:nvSpPr>
        <p:spPr>
          <a:xfrm>
            <a:off x="5539532" y="1053254"/>
            <a:ext cx="6596539" cy="5198533"/>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15946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9532" y="1053254"/>
            <a:ext cx="6596539" cy="5198533"/>
          </a:xfrm>
        </p:spPr>
        <p:txBody>
          <a:bodyPr anchor="t"/>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767348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5826" y="389467"/>
            <a:ext cx="11238548" cy="1413934"/>
          </a:xfrm>
          <a:prstGeom prst="rect">
            <a:avLst/>
          </a:prstGeom>
        </p:spPr>
        <p:txBody>
          <a:bodyPr vert="horz" lIns="91440" tIns="45720" rIns="91440" bIns="45720" rtlCol="0" anchor="ctr">
            <a:normAutofit/>
          </a:bodyPr>
          <a:lstStyle/>
          <a:p>
            <a:r>
              <a:t>Click to edit Master title style</a:t>
            </a:r>
          </a:p>
        </p:txBody>
      </p:sp>
      <p:sp>
        <p:nvSpPr>
          <p:cNvPr id="3" name="Text Placeholder 2"/>
          <p:cNvSpPr>
            <a:spLocks noGrp="1"/>
          </p:cNvSpPr>
          <p:nvPr>
            <p:ph type="body" idx="1"/>
          </p:nvPr>
        </p:nvSpPr>
        <p:spPr>
          <a:xfrm>
            <a:off x="895826" y="1947333"/>
            <a:ext cx="11238548" cy="4641427"/>
          </a:xfrm>
          <a:prstGeom prst="rect">
            <a:avLst/>
          </a:prstGeom>
        </p:spPr>
        <p:txBody>
          <a:bodyPr vert="horz" lIns="91440" tIns="45720" rIns="91440" bIns="45720" rtlCol="0">
            <a:normAutofit/>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2"/>
          </p:nvPr>
        </p:nvSpPr>
        <p:spPr>
          <a:xfrm>
            <a:off x="895826" y="6780107"/>
            <a:ext cx="2931795" cy="389467"/>
          </a:xfrm>
          <a:prstGeom prst="rect">
            <a:avLst/>
          </a:prstGeom>
        </p:spPr>
        <p:txBody>
          <a:bodyPr vert="horz" lIns="91440" tIns="45720" rIns="91440" bIns="45720" rtlCol="0" anchor="ctr"/>
          <a:lstStyle>
            <a:lvl1pPr algn="l">
              <a:defRPr sz="1280">
                <a:solidFill>
                  <a:schemeClr val="tx1">
                    <a:tint val="75000"/>
                  </a:schemeClr>
                </a:solidFill>
              </a:defRPr>
            </a:lvl1pPr>
          </a:lstStyle>
          <a:p>
            <a:fld id="{99789338-123D-EE4A-BD3F-744C7A712CA5}" type="datetimeFigureOut">
              <a:rPr lang="en-US" smtClean="0"/>
              <a:t>7/5/16</a:t>
            </a:fld>
            <a:endParaRPr lang="en-US" smtClean="0"/>
          </a:p>
        </p:txBody>
      </p:sp>
      <p:sp>
        <p:nvSpPr>
          <p:cNvPr id="5" name="Footer Placeholder 4"/>
          <p:cNvSpPr>
            <a:spLocks noGrp="1"/>
          </p:cNvSpPr>
          <p:nvPr>
            <p:ph type="ftr" sz="quarter" idx="3"/>
          </p:nvPr>
        </p:nvSpPr>
        <p:spPr>
          <a:xfrm>
            <a:off x="4316254" y="6780107"/>
            <a:ext cx="4397693" cy="389467"/>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202579" y="6780107"/>
            <a:ext cx="2931795" cy="389467"/>
          </a:xfrm>
          <a:prstGeom prst="rect">
            <a:avLst/>
          </a:prstGeom>
        </p:spPr>
        <p:txBody>
          <a:bodyPr vert="horz" lIns="91440" tIns="45720" rIns="91440" bIns="45720" rtlCol="0" anchor="ctr"/>
          <a:lstStyle>
            <a:lvl1pPr algn="r">
              <a:defRPr sz="1280">
                <a:solidFill>
                  <a:schemeClr val="tx1">
                    <a:tint val="75000"/>
                  </a:schemeClr>
                </a:solidFill>
              </a:defRPr>
            </a:lvl1pPr>
          </a:lstStyle>
          <a:p>
            <a:fld id="{D8268C50-9673-814F-91DE-601809AE0C26}" type="slidenum">
              <a:rPr lang="en-US" smtClean="0"/>
              <a:t>‹#›</a:t>
            </a:fld>
            <a:endParaRPr lang="en-US" smtClean="0"/>
          </a:p>
        </p:txBody>
      </p:sp>
    </p:spTree>
    <p:extLst>
      <p:ext uri="{BB962C8B-B14F-4D97-AF65-F5344CB8AC3E}">
        <p14:creationId xmlns:p14="http://schemas.microsoft.com/office/powerpoint/2010/main" val="2066499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00" y="0"/>
            <a:ext cx="0" cy="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Tree>
    <p:extLst>
      <p:ext uri="{BB962C8B-B14F-4D97-AF65-F5344CB8AC3E}">
        <p14:creationId xmlns:p14="http://schemas.microsoft.com/office/powerpoint/2010/main" val="129117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TextBox 2"/>
          <p:cNvSpPr txBox="1"/>
          <p:nvPr/>
        </p:nvSpPr>
        <p:spPr>
          <a:xfrm>
            <a:off x="4250725" y="543698"/>
            <a:ext cx="7908324" cy="1323439"/>
          </a:xfrm>
          <a:prstGeom prst="rect">
            <a:avLst/>
          </a:prstGeom>
          <a:noFill/>
        </p:spPr>
        <p:txBody>
          <a:bodyPr wrap="square" rtlCol="0">
            <a:spAutoFit/>
          </a:bodyPr>
          <a:lstStyle/>
          <a:p>
            <a:r>
              <a:rPr lang="en-US" sz="4000" dirty="0" err="1" smtClean="0">
                <a:solidFill>
                  <a:schemeClr val="bg1"/>
                </a:solidFill>
                <a:latin typeface="Gotham Medium" charset="0"/>
                <a:ea typeface="Gotham Medium" charset="0"/>
                <a:cs typeface="Gotham Medium" charset="0"/>
              </a:rPr>
              <a:t>eCARDs</a:t>
            </a:r>
            <a:r>
              <a:rPr lang="en-US" sz="4000" dirty="0" smtClean="0">
                <a:solidFill>
                  <a:schemeClr val="bg1"/>
                </a:solidFill>
                <a:latin typeface="Gotham Medium" charset="0"/>
                <a:ea typeface="Gotham Medium" charset="0"/>
                <a:cs typeface="Gotham Medium" charset="0"/>
              </a:rPr>
              <a:t> </a:t>
            </a:r>
            <a:r>
              <a:rPr lang="en-US" sz="4000" dirty="0" smtClean="0">
                <a:solidFill>
                  <a:schemeClr val="bg1"/>
                </a:solidFill>
                <a:latin typeface="Gotham Book" charset="0"/>
                <a:ea typeface="Gotham Book" charset="0"/>
                <a:cs typeface="Gotham Book" charset="0"/>
              </a:rPr>
              <a:t>OR </a:t>
            </a:r>
            <a:r>
              <a:rPr lang="en-US" sz="4000" dirty="0" smtClean="0">
                <a:solidFill>
                  <a:schemeClr val="bg1"/>
                </a:solidFill>
                <a:latin typeface="Gotham Medium" charset="0"/>
                <a:ea typeface="Gotham Medium" charset="0"/>
                <a:cs typeface="Gotham Medium" charset="0"/>
              </a:rPr>
              <a:t>NOMINATION</a:t>
            </a:r>
            <a:r>
              <a:rPr lang="en-US" sz="4000" dirty="0" smtClean="0">
                <a:solidFill>
                  <a:schemeClr val="bg1"/>
                </a:solidFill>
                <a:latin typeface="Gotham Book" charset="0"/>
                <a:ea typeface="Gotham Book" charset="0"/>
                <a:cs typeface="Gotham Book" charset="0"/>
              </a:rPr>
              <a:t>: </a:t>
            </a:r>
          </a:p>
          <a:p>
            <a:r>
              <a:rPr lang="en-US" sz="4000" dirty="0" smtClean="0">
                <a:solidFill>
                  <a:schemeClr val="bg1"/>
                </a:solidFill>
                <a:latin typeface="Gotham Book" charset="0"/>
                <a:ea typeface="Gotham Book" charset="0"/>
                <a:cs typeface="Gotham Book" charset="0"/>
              </a:rPr>
              <a:t>HOW DO YOU DECIDE?</a:t>
            </a:r>
          </a:p>
        </p:txBody>
      </p:sp>
      <p:sp>
        <p:nvSpPr>
          <p:cNvPr id="4" name="TextBox 3"/>
          <p:cNvSpPr txBox="1"/>
          <p:nvPr/>
        </p:nvSpPr>
        <p:spPr>
          <a:xfrm>
            <a:off x="4250725" y="2560261"/>
            <a:ext cx="7908324" cy="4985980"/>
          </a:xfrm>
          <a:prstGeom prst="rect">
            <a:avLst/>
          </a:prstGeom>
          <a:noFill/>
        </p:spPr>
        <p:txBody>
          <a:bodyPr wrap="square" rtlCol="0">
            <a:spAutoFit/>
          </a:bodyPr>
          <a:lstStyle/>
          <a:p>
            <a:r>
              <a:rPr lang="en-US" sz="2700" dirty="0" smtClean="0">
                <a:latin typeface="Gotham Medium" charset="0"/>
                <a:ea typeface="Gotham Medium" charset="0"/>
                <a:cs typeface="Gotham Medium" charset="0"/>
              </a:rPr>
              <a:t>A GENERAL GUIDELINE…</a:t>
            </a:r>
          </a:p>
          <a:p>
            <a:endParaRPr lang="en-US" sz="2700" dirty="0" smtClean="0">
              <a:latin typeface="Gotham Medium" charset="0"/>
              <a:ea typeface="Gotham Medium" charset="0"/>
              <a:cs typeface="Gotham Medium" charset="0"/>
            </a:endParaRPr>
          </a:p>
          <a:p>
            <a:pPr marL="457200" indent="-457200">
              <a:buAutoNum type="arabicPeriod"/>
            </a:pPr>
            <a:r>
              <a:rPr lang="en-US" sz="2400" dirty="0" err="1" smtClean="0">
                <a:latin typeface="Gotham Medium" charset="0"/>
                <a:ea typeface="Gotham Medium" charset="0"/>
                <a:cs typeface="Gotham Medium" charset="0"/>
              </a:rPr>
              <a:t>eCards</a:t>
            </a:r>
            <a:r>
              <a:rPr lang="en-US" sz="2400" dirty="0" smtClean="0">
                <a:latin typeface="Gotham Medium" charset="0"/>
                <a:ea typeface="Gotham Medium" charset="0"/>
                <a:cs typeface="Gotham Medium" charset="0"/>
              </a:rPr>
              <a:t>: </a:t>
            </a:r>
            <a:r>
              <a:rPr lang="en-US" sz="2400" dirty="0" smtClean="0">
                <a:latin typeface="Gotham Light" charset="0"/>
                <a:ea typeface="Gotham Light" charset="0"/>
                <a:cs typeface="Gotham Light" charset="0"/>
              </a:rPr>
              <a:t>Quick, on-the-spot ways to express appreciation every day. When your first inclination is to say THANKS, NICE JOB or WELL DONE, send someone an </a:t>
            </a:r>
            <a:r>
              <a:rPr lang="en-US" sz="2400" dirty="0" err="1" smtClean="0">
                <a:latin typeface="Gotham Light" charset="0"/>
                <a:ea typeface="Gotham Light" charset="0"/>
                <a:cs typeface="Gotham Light" charset="0"/>
              </a:rPr>
              <a:t>eCard</a:t>
            </a:r>
            <a:r>
              <a:rPr lang="en-US" sz="2400" dirty="0" smtClean="0">
                <a:latin typeface="Gotham Light" charset="0"/>
                <a:ea typeface="Gotham Light" charset="0"/>
                <a:cs typeface="Gotham Light" charset="0"/>
              </a:rPr>
              <a:t>. </a:t>
            </a:r>
          </a:p>
          <a:p>
            <a:pPr marL="457200" indent="-457200">
              <a:buAutoNum type="arabicPeriod"/>
            </a:pPr>
            <a:endParaRPr lang="en-US" sz="2400" dirty="0" smtClean="0">
              <a:latin typeface="Gotham Light" charset="0"/>
              <a:ea typeface="Gotham Light" charset="0"/>
              <a:cs typeface="Gotham Light" charset="0"/>
            </a:endParaRPr>
          </a:p>
          <a:p>
            <a:pPr marL="457200" indent="-457200">
              <a:buAutoNum type="arabicPeriod"/>
            </a:pPr>
            <a:r>
              <a:rPr lang="en-US" sz="2400" dirty="0" smtClean="0">
                <a:latin typeface="Gotham Medium" charset="0"/>
                <a:ea typeface="Gotham Medium" charset="0"/>
                <a:cs typeface="Gotham Medium" charset="0"/>
              </a:rPr>
              <a:t>Nomination: </a:t>
            </a:r>
            <a:r>
              <a:rPr lang="en-US" sz="2400" dirty="0" smtClean="0">
                <a:latin typeface="Gotham Light" charset="0"/>
                <a:ea typeface="Gotham Light" charset="0"/>
                <a:cs typeface="Gotham Light" charset="0"/>
              </a:rPr>
              <a:t>We offer {{ 4 }} different levels for rewarding work that really stands out. When your first inclination is to say WOW, submit a nomination for an award.</a:t>
            </a:r>
          </a:p>
          <a:p>
            <a:endParaRPr lang="en-US" sz="2400" dirty="0" smtClean="0">
              <a:latin typeface="Gotham Light" charset="0"/>
              <a:ea typeface="Gotham Light" charset="0"/>
              <a:cs typeface="Gotham Light" charset="0"/>
            </a:endParaRPr>
          </a:p>
          <a:p>
            <a:endParaRPr lang="en-US" sz="2400" dirty="0" smtClean="0">
              <a:latin typeface="Gotham Light" charset="0"/>
              <a:ea typeface="Gotham Light" charset="0"/>
              <a:cs typeface="Gotham Light" charset="0"/>
            </a:endParaRPr>
          </a:p>
        </p:txBody>
      </p:sp>
    </p:spTree>
    <p:extLst>
      <p:ext uri="{BB962C8B-B14F-4D97-AF65-F5344CB8AC3E}">
        <p14:creationId xmlns:p14="http://schemas.microsoft.com/office/powerpoint/2010/main" val="721829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Rectangle 2"/>
          <p:cNvSpPr/>
          <p:nvPr/>
        </p:nvSpPr>
        <p:spPr>
          <a:xfrm>
            <a:off x="820420" y="1986810"/>
            <a:ext cx="3943350" cy="4398640"/>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Stays late</a:t>
            </a:r>
          </a:p>
          <a:p>
            <a:pPr>
              <a:lnSpc>
                <a:spcPct val="150000"/>
              </a:lnSpc>
            </a:pPr>
            <a:r>
              <a:rPr lang="en-US" sz="2200" dirty="0" smtClean="0">
                <a:latin typeface="Gotham Light" charset="0"/>
                <a:ea typeface="Gotham Light" charset="0"/>
                <a:cs typeface="Gotham Light" charset="0"/>
              </a:rPr>
              <a:t>Does something they </a:t>
            </a:r>
          </a:p>
          <a:p>
            <a:pPr>
              <a:lnSpc>
                <a:spcPts val="1940"/>
              </a:lnSpc>
            </a:pPr>
            <a:r>
              <a:rPr lang="en-US" sz="2200" dirty="0" smtClean="0">
                <a:latin typeface="Gotham Light" charset="0"/>
                <a:ea typeface="Gotham Light" charset="0"/>
                <a:cs typeface="Gotham Light" charset="0"/>
              </a:rPr>
              <a:t>didn’t have to do</a:t>
            </a:r>
          </a:p>
          <a:p>
            <a:pPr>
              <a:lnSpc>
                <a:spcPct val="150000"/>
              </a:lnSpc>
            </a:pPr>
            <a:r>
              <a:rPr lang="en-US" sz="2200" dirty="0" smtClean="0">
                <a:latin typeface="Gotham Light" charset="0"/>
                <a:ea typeface="Gotham Light" charset="0"/>
                <a:cs typeface="Gotham Light" charset="0"/>
              </a:rPr>
              <a:t>Inspires you</a:t>
            </a:r>
          </a:p>
          <a:p>
            <a:pPr>
              <a:lnSpc>
                <a:spcPct val="150000"/>
              </a:lnSpc>
            </a:pPr>
            <a:r>
              <a:rPr lang="en-US" sz="2200" dirty="0" smtClean="0">
                <a:latin typeface="Gotham Light" charset="0"/>
                <a:ea typeface="Gotham Light" charset="0"/>
                <a:cs typeface="Gotham Light" charset="0"/>
              </a:rPr>
              <a:t>Makes you smile</a:t>
            </a:r>
          </a:p>
          <a:p>
            <a:pPr>
              <a:lnSpc>
                <a:spcPct val="150000"/>
              </a:lnSpc>
            </a:pPr>
            <a:r>
              <a:rPr lang="en-US" sz="2200" dirty="0" smtClean="0">
                <a:latin typeface="Gotham Light" charset="0"/>
                <a:ea typeface="Gotham Light" charset="0"/>
                <a:cs typeface="Gotham Light" charset="0"/>
              </a:rPr>
              <a:t>Makes a customer smile</a:t>
            </a:r>
          </a:p>
          <a:p>
            <a:pPr>
              <a:lnSpc>
                <a:spcPct val="150000"/>
              </a:lnSpc>
            </a:pPr>
            <a:r>
              <a:rPr lang="en-US" sz="2200" dirty="0" smtClean="0">
                <a:latin typeface="Gotham Light" charset="0"/>
                <a:ea typeface="Gotham Light" charset="0"/>
                <a:cs typeface="Gotham Light" charset="0"/>
              </a:rPr>
              <a:t>Stands up for what’s right</a:t>
            </a:r>
          </a:p>
          <a:p>
            <a:pPr>
              <a:lnSpc>
                <a:spcPct val="150000"/>
              </a:lnSpc>
            </a:pPr>
            <a:r>
              <a:rPr lang="en-US" sz="2200" dirty="0" smtClean="0">
                <a:latin typeface="Gotham Light" charset="0"/>
                <a:ea typeface="Gotham Light" charset="0"/>
                <a:cs typeface="Gotham Light" charset="0"/>
              </a:rPr>
              <a:t>Pitches in</a:t>
            </a:r>
          </a:p>
          <a:p>
            <a:pPr>
              <a:lnSpc>
                <a:spcPct val="150000"/>
              </a:lnSpc>
            </a:pPr>
            <a:r>
              <a:rPr lang="en-US" sz="2200" dirty="0" smtClean="0">
                <a:latin typeface="Gotham Light" charset="0"/>
                <a:ea typeface="Gotham Light" charset="0"/>
                <a:cs typeface="Gotham Light" charset="0"/>
              </a:rPr>
              <a:t>Guards your back</a:t>
            </a:r>
          </a:p>
        </p:txBody>
      </p:sp>
      <p:sp>
        <p:nvSpPr>
          <p:cNvPr id="4" name="Rectangle 3"/>
          <p:cNvSpPr/>
          <p:nvPr/>
        </p:nvSpPr>
        <p:spPr>
          <a:xfrm>
            <a:off x="6195060" y="1989350"/>
            <a:ext cx="4716780" cy="3647152"/>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Closes a deal</a:t>
            </a:r>
          </a:p>
          <a:p>
            <a:pPr>
              <a:lnSpc>
                <a:spcPct val="150000"/>
              </a:lnSpc>
            </a:pPr>
            <a:r>
              <a:rPr lang="en-US" sz="2200" dirty="0" smtClean="0">
                <a:latin typeface="Gotham Light" charset="0"/>
                <a:ea typeface="Gotham Light" charset="0"/>
                <a:cs typeface="Gotham Light" charset="0"/>
              </a:rPr>
              <a:t>Makes a big sale</a:t>
            </a:r>
          </a:p>
          <a:p>
            <a:pPr>
              <a:lnSpc>
                <a:spcPct val="150000"/>
              </a:lnSpc>
            </a:pPr>
            <a:r>
              <a:rPr lang="en-US" sz="2200" dirty="0" smtClean="0">
                <a:latin typeface="Gotham Light" charset="0"/>
                <a:ea typeface="Gotham Light" charset="0"/>
                <a:cs typeface="Gotham Light" charset="0"/>
              </a:rPr>
              <a:t>Celebrates a career anniversary </a:t>
            </a:r>
          </a:p>
          <a:p>
            <a:pPr>
              <a:lnSpc>
                <a:spcPct val="150000"/>
              </a:lnSpc>
            </a:pPr>
            <a:r>
              <a:rPr lang="en-US" sz="2200" dirty="0" smtClean="0">
                <a:latin typeface="Gotham Light" charset="0"/>
                <a:ea typeface="Gotham Light" charset="0"/>
                <a:cs typeface="Gotham Light" charset="0"/>
              </a:rPr>
              <a:t>Brings out the best in you</a:t>
            </a:r>
          </a:p>
          <a:p>
            <a:pPr>
              <a:lnSpc>
                <a:spcPct val="150000"/>
              </a:lnSpc>
            </a:pPr>
            <a:r>
              <a:rPr lang="en-US" sz="2200" dirty="0" smtClean="0">
                <a:latin typeface="Gotham Light" charset="0"/>
                <a:ea typeface="Gotham Light" charset="0"/>
                <a:cs typeface="Gotham Light" charset="0"/>
              </a:rPr>
              <a:t>Listens respectfully</a:t>
            </a:r>
          </a:p>
          <a:p>
            <a:pPr>
              <a:lnSpc>
                <a:spcPct val="150000"/>
              </a:lnSpc>
            </a:pPr>
            <a:r>
              <a:rPr lang="en-US" sz="2200" dirty="0" smtClean="0">
                <a:latin typeface="Gotham Light" charset="0"/>
                <a:ea typeface="Gotham Light" charset="0"/>
                <a:cs typeface="Gotham Light" charset="0"/>
              </a:rPr>
              <a:t>Has a good idea</a:t>
            </a:r>
          </a:p>
          <a:p>
            <a:pPr>
              <a:lnSpc>
                <a:spcPct val="150000"/>
              </a:lnSpc>
            </a:pPr>
            <a:r>
              <a:rPr lang="en-US" sz="2200" dirty="0" smtClean="0">
                <a:latin typeface="Gotham Light" charset="0"/>
                <a:ea typeface="Gotham Light" charset="0"/>
                <a:cs typeface="Gotham Light" charset="0"/>
              </a:rPr>
              <a:t>Cleans the microwave</a:t>
            </a:r>
          </a:p>
        </p:txBody>
      </p:sp>
      <p:sp>
        <p:nvSpPr>
          <p:cNvPr id="5" name="TextBox 4"/>
          <p:cNvSpPr txBox="1"/>
          <p:nvPr/>
        </p:nvSpPr>
        <p:spPr>
          <a:xfrm>
            <a:off x="6438900" y="5957352"/>
            <a:ext cx="4927600" cy="507831"/>
          </a:xfrm>
          <a:prstGeom prst="rect">
            <a:avLst/>
          </a:prstGeom>
          <a:noFill/>
        </p:spPr>
        <p:txBody>
          <a:bodyPr wrap="square" rtlCol="0">
            <a:spAutoFit/>
          </a:bodyPr>
          <a:lstStyle/>
          <a:p>
            <a:r>
              <a:rPr lang="en-US" sz="2700" b="1" dirty="0" smtClean="0">
                <a:latin typeface="Gotham" charset="0"/>
                <a:ea typeface="Gotham" charset="0"/>
                <a:cs typeface="Gotham" charset="0"/>
              </a:rPr>
              <a:t>SEND AN ECARD</a:t>
            </a:r>
          </a:p>
        </p:txBody>
      </p:sp>
    </p:spTree>
    <p:extLst>
      <p:ext uri="{BB962C8B-B14F-4D97-AF65-F5344CB8AC3E}">
        <p14:creationId xmlns:p14="http://schemas.microsoft.com/office/powerpoint/2010/main" val="1738986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Rectangle 2"/>
          <p:cNvSpPr/>
          <p:nvPr/>
        </p:nvSpPr>
        <p:spPr>
          <a:xfrm>
            <a:off x="807720" y="1986810"/>
            <a:ext cx="4940300" cy="3626634"/>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Saves the day for a customer</a:t>
            </a:r>
          </a:p>
          <a:p>
            <a:pPr>
              <a:lnSpc>
                <a:spcPct val="150000"/>
              </a:lnSpc>
            </a:pPr>
            <a:r>
              <a:rPr lang="en-US" sz="2200" dirty="0" smtClean="0">
                <a:latin typeface="Gotham Light" charset="0"/>
                <a:ea typeface="Gotham Light" charset="0"/>
                <a:cs typeface="Gotham Light" charset="0"/>
              </a:rPr>
              <a:t>Strengthens a business</a:t>
            </a:r>
          </a:p>
          <a:p>
            <a:pPr>
              <a:lnSpc>
                <a:spcPts val="1940"/>
              </a:lnSpc>
            </a:pPr>
            <a:r>
              <a:rPr lang="en-US" sz="2200" dirty="0" smtClean="0">
                <a:latin typeface="Gotham Light" charset="0"/>
                <a:ea typeface="Gotham Light" charset="0"/>
                <a:cs typeface="Gotham Light" charset="0"/>
              </a:rPr>
              <a:t>relationship</a:t>
            </a:r>
          </a:p>
          <a:p>
            <a:pPr>
              <a:lnSpc>
                <a:spcPct val="150000"/>
              </a:lnSpc>
            </a:pPr>
            <a:r>
              <a:rPr lang="en-US" sz="2200" dirty="0" smtClean="0">
                <a:latin typeface="Gotham Light" charset="0"/>
                <a:ea typeface="Gotham Light" charset="0"/>
                <a:cs typeface="Gotham Light" charset="0"/>
              </a:rPr>
              <a:t>Brings out the best in their </a:t>
            </a:r>
            <a:r>
              <a:rPr lang="en-US" sz="2200" dirty="0">
                <a:latin typeface="Gotham Light" charset="0"/>
                <a:ea typeface="Gotham Light" charset="0"/>
                <a:cs typeface="Gotham Light" charset="0"/>
              </a:rPr>
              <a:t>t</a:t>
            </a:r>
            <a:r>
              <a:rPr lang="en-US" sz="2200" dirty="0" smtClean="0">
                <a:latin typeface="Gotham Light" charset="0"/>
                <a:ea typeface="Gotham Light" charset="0"/>
                <a:cs typeface="Gotham Light" charset="0"/>
              </a:rPr>
              <a:t>eam</a:t>
            </a:r>
          </a:p>
          <a:p>
            <a:pPr>
              <a:lnSpc>
                <a:spcPct val="150000"/>
              </a:lnSpc>
            </a:pPr>
            <a:r>
              <a:rPr lang="en-US" sz="2200" dirty="0" smtClean="0">
                <a:latin typeface="Gotham Light" charset="0"/>
                <a:ea typeface="Gotham Light" charset="0"/>
                <a:cs typeface="Gotham Light" charset="0"/>
              </a:rPr>
              <a:t>Goes above and beyond on a</a:t>
            </a:r>
          </a:p>
          <a:p>
            <a:pPr>
              <a:lnSpc>
                <a:spcPts val="1940"/>
              </a:lnSpc>
            </a:pPr>
            <a:r>
              <a:rPr lang="en-US" sz="2200" dirty="0" smtClean="0">
                <a:latin typeface="Gotham Light" charset="0"/>
                <a:ea typeface="Gotham Light" charset="0"/>
                <a:cs typeface="Gotham Light" charset="0"/>
              </a:rPr>
              <a:t>project</a:t>
            </a:r>
          </a:p>
          <a:p>
            <a:pPr>
              <a:lnSpc>
                <a:spcPct val="150000"/>
              </a:lnSpc>
            </a:pPr>
            <a:r>
              <a:rPr lang="en-US" sz="2200" dirty="0" smtClean="0">
                <a:latin typeface="Gotham Light" charset="0"/>
                <a:ea typeface="Gotham Light" charset="0"/>
                <a:cs typeface="Gotham Light" charset="0"/>
              </a:rPr>
              <a:t>Streamlines a process</a:t>
            </a:r>
          </a:p>
          <a:p>
            <a:pPr>
              <a:lnSpc>
                <a:spcPct val="150000"/>
              </a:lnSpc>
            </a:pPr>
            <a:r>
              <a:rPr lang="en-US" sz="2200" dirty="0" smtClean="0">
                <a:latin typeface="Gotham Light" charset="0"/>
                <a:ea typeface="Gotham Light" charset="0"/>
                <a:cs typeface="Gotham Light" charset="0"/>
              </a:rPr>
              <a:t>Thinks outside the box</a:t>
            </a:r>
          </a:p>
        </p:txBody>
      </p:sp>
      <p:sp>
        <p:nvSpPr>
          <p:cNvPr id="4" name="Rectangle 3"/>
          <p:cNvSpPr/>
          <p:nvPr/>
        </p:nvSpPr>
        <p:spPr>
          <a:xfrm>
            <a:off x="6301740" y="1974110"/>
            <a:ext cx="5219700" cy="3985706"/>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Puts company goals first</a:t>
            </a:r>
          </a:p>
          <a:p>
            <a:pPr>
              <a:lnSpc>
                <a:spcPct val="150000"/>
              </a:lnSpc>
            </a:pPr>
            <a:r>
              <a:rPr lang="en-US" sz="2200" dirty="0" smtClean="0">
                <a:latin typeface="Gotham Light" charset="0"/>
                <a:ea typeface="Gotham Light" charset="0"/>
                <a:cs typeface="Gotham Light" charset="0"/>
              </a:rPr>
              <a:t>Exemplifies ethical behaviour </a:t>
            </a:r>
          </a:p>
          <a:p>
            <a:pPr>
              <a:lnSpc>
                <a:spcPct val="150000"/>
              </a:lnSpc>
            </a:pPr>
            <a:r>
              <a:rPr lang="en-US" sz="2200" dirty="0" smtClean="0">
                <a:latin typeface="Gotham Light" charset="0"/>
                <a:ea typeface="Gotham Light" charset="0"/>
                <a:cs typeface="Gotham Light" charset="0"/>
              </a:rPr>
              <a:t>Proactively tackles a challenge</a:t>
            </a:r>
          </a:p>
          <a:p>
            <a:pPr>
              <a:lnSpc>
                <a:spcPct val="150000"/>
              </a:lnSpc>
            </a:pPr>
            <a:r>
              <a:rPr lang="en-US" sz="2200" dirty="0" smtClean="0">
                <a:latin typeface="Gotham Light" charset="0"/>
                <a:ea typeface="Gotham Light" charset="0"/>
                <a:cs typeface="Gotham Light" charset="0"/>
              </a:rPr>
              <a:t>Leads a great effort</a:t>
            </a:r>
          </a:p>
          <a:p>
            <a:pPr>
              <a:lnSpc>
                <a:spcPct val="150000"/>
              </a:lnSpc>
            </a:pPr>
            <a:r>
              <a:rPr lang="en-US" sz="2200" dirty="0" smtClean="0">
                <a:latin typeface="Gotham Light" charset="0"/>
                <a:ea typeface="Gotham Light" charset="0"/>
                <a:cs typeface="Gotham Light" charset="0"/>
              </a:rPr>
              <a:t>Grows a new product or service</a:t>
            </a:r>
          </a:p>
          <a:p>
            <a:pPr>
              <a:lnSpc>
                <a:spcPct val="150000"/>
              </a:lnSpc>
            </a:pPr>
            <a:r>
              <a:rPr lang="en-US" sz="2200" dirty="0" smtClean="0">
                <a:latin typeface="Gotham Light" charset="0"/>
                <a:ea typeface="Gotham Light" charset="0"/>
                <a:cs typeface="Gotham Light" charset="0"/>
              </a:rPr>
              <a:t>Anticipates a problem and takes</a:t>
            </a:r>
          </a:p>
          <a:p>
            <a:pPr>
              <a:lnSpc>
                <a:spcPts val="1940"/>
              </a:lnSpc>
            </a:pPr>
            <a:r>
              <a:rPr lang="en-US" sz="2200" dirty="0">
                <a:latin typeface="Gotham Light" charset="0"/>
                <a:ea typeface="Gotham Light" charset="0"/>
                <a:cs typeface="Gotham Light" charset="0"/>
              </a:rPr>
              <a:t>s</a:t>
            </a:r>
            <a:r>
              <a:rPr lang="en-US" sz="2200" dirty="0" smtClean="0">
                <a:latin typeface="Gotham Light" charset="0"/>
                <a:ea typeface="Gotham Light" charset="0"/>
                <a:cs typeface="Gotham Light" charset="0"/>
              </a:rPr>
              <a:t>teps to mitigate it</a:t>
            </a:r>
          </a:p>
          <a:p>
            <a:pPr>
              <a:lnSpc>
                <a:spcPct val="150000"/>
              </a:lnSpc>
            </a:pPr>
            <a:r>
              <a:rPr lang="en-US" sz="2200" dirty="0" smtClean="0">
                <a:latin typeface="Gotham Light" charset="0"/>
                <a:ea typeface="Gotham Light" charset="0"/>
                <a:cs typeface="Gotham Light" charset="0"/>
              </a:rPr>
              <a:t>Improves the customer experience</a:t>
            </a:r>
          </a:p>
        </p:txBody>
      </p:sp>
      <p:sp>
        <p:nvSpPr>
          <p:cNvPr id="5" name="TextBox 4"/>
          <p:cNvSpPr txBox="1"/>
          <p:nvPr/>
        </p:nvSpPr>
        <p:spPr>
          <a:xfrm>
            <a:off x="6438900" y="6306220"/>
            <a:ext cx="6870700" cy="419695"/>
          </a:xfrm>
          <a:prstGeom prst="rect">
            <a:avLst/>
          </a:prstGeom>
          <a:noFill/>
        </p:spPr>
        <p:txBody>
          <a:bodyPr wrap="square" rtlCol="0">
            <a:spAutoFit/>
          </a:bodyPr>
          <a:lstStyle/>
          <a:p>
            <a:r>
              <a:rPr lang="en-US" sz="2700" b="1" smtClean="0">
                <a:latin typeface="Gotham" charset="0"/>
                <a:ea typeface="Gotham" charset="0"/>
                <a:cs typeface="Gotham" charset="0"/>
              </a:rPr>
              <a:t>NOMINATE THEM FOR AN AWARD</a:t>
            </a:r>
          </a:p>
        </p:txBody>
      </p:sp>
    </p:spTree>
    <p:extLst>
      <p:ext uri="{BB962C8B-B14F-4D97-AF65-F5344CB8AC3E}">
        <p14:creationId xmlns:p14="http://schemas.microsoft.com/office/powerpoint/2010/main" val="1415102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4" name="TextBox 3"/>
          <p:cNvSpPr txBox="1"/>
          <p:nvPr/>
        </p:nvSpPr>
        <p:spPr>
          <a:xfrm>
            <a:off x="3086100" y="2247900"/>
            <a:ext cx="6858000" cy="2246769"/>
          </a:xfrm>
          <a:prstGeom prst="rect">
            <a:avLst/>
          </a:prstGeom>
          <a:noFill/>
        </p:spPr>
        <p:txBody>
          <a:bodyPr wrap="square" rtlCol="0">
            <a:spAutoFit/>
          </a:bodyPr>
          <a:lstStyle/>
          <a:p>
            <a:pPr algn="ctr"/>
            <a:r>
              <a:rPr lang="en-US" sz="3500" dirty="0" smtClean="0">
                <a:latin typeface="Gotham Medium" charset="0"/>
                <a:ea typeface="Gotham Medium" charset="0"/>
                <a:cs typeface="Gotham Medium" charset="0"/>
              </a:rPr>
              <a:t>THANKS FOR HELPING </a:t>
            </a:r>
          </a:p>
          <a:p>
            <a:pPr algn="ctr"/>
            <a:r>
              <a:rPr lang="en-US" sz="3500" dirty="0" smtClean="0">
                <a:latin typeface="Gotham Medium" charset="0"/>
                <a:ea typeface="Gotham Medium" charset="0"/>
                <a:cs typeface="Gotham Medium" charset="0"/>
              </a:rPr>
              <a:t>US LEAD ON </a:t>
            </a:r>
          </a:p>
          <a:p>
            <a:pPr algn="ctr"/>
            <a:r>
              <a:rPr lang="en-US" sz="3500" dirty="0" smtClean="0">
                <a:latin typeface="Gotham Medium" charset="0"/>
                <a:ea typeface="Gotham Medium" charset="0"/>
                <a:cs typeface="Gotham Medium" charset="0"/>
              </a:rPr>
              <a:t>THIS IMPORTANT INITIATIVE AT {{COMPANY NAME }}!</a:t>
            </a:r>
          </a:p>
        </p:txBody>
      </p:sp>
      <p:sp>
        <p:nvSpPr>
          <p:cNvPr id="5" name="TextBox 4"/>
          <p:cNvSpPr txBox="1"/>
          <p:nvPr/>
        </p:nvSpPr>
        <p:spPr>
          <a:xfrm>
            <a:off x="1155700" y="6674803"/>
            <a:ext cx="10706100" cy="432414"/>
          </a:xfrm>
          <a:prstGeom prst="rect">
            <a:avLst/>
          </a:prstGeom>
          <a:noFill/>
        </p:spPr>
        <p:txBody>
          <a:bodyPr wrap="square" rtlCol="0">
            <a:spAutoFit/>
          </a:bodyPr>
          <a:lstStyle/>
          <a:p>
            <a:pPr algn="ctr"/>
            <a:r>
              <a:rPr lang="en-US" sz="1400" dirty="0" smtClean="0">
                <a:solidFill>
                  <a:schemeClr val="bg1"/>
                </a:solidFill>
                <a:latin typeface="Gotham Medium" charset="0"/>
                <a:ea typeface="Gotham Medium" charset="0"/>
                <a:cs typeface="Gotham Medium" charset="0"/>
              </a:rPr>
              <a:t>Appreciate today with {{ </a:t>
            </a:r>
            <a:r>
              <a:rPr lang="en-US" sz="1400" dirty="0" err="1" smtClean="0">
                <a:solidFill>
                  <a:schemeClr val="bg1"/>
                </a:solidFill>
                <a:latin typeface="Gotham Medium" charset="0"/>
                <a:ea typeface="Gotham Medium" charset="0"/>
                <a:cs typeface="Gotham Medium" charset="0"/>
              </a:rPr>
              <a:t>ProgramName</a:t>
            </a:r>
            <a:r>
              <a:rPr lang="en-US" sz="1400" dirty="0" smtClean="0">
                <a:solidFill>
                  <a:schemeClr val="bg1"/>
                </a:solidFill>
                <a:latin typeface="Gotham Medium" charset="0"/>
                <a:ea typeface="Gotham Medium" charset="0"/>
                <a:cs typeface="Gotham Medium" charset="0"/>
              </a:rPr>
              <a:t> }}</a:t>
            </a:r>
          </a:p>
          <a:p>
            <a:pPr algn="ctr"/>
            <a:endParaRPr lang="en-US" sz="1400" dirty="0" smtClean="0">
              <a:solidFill>
                <a:schemeClr val="bg1"/>
              </a:solidFill>
              <a:latin typeface="Gotham Medium" charset="0"/>
              <a:ea typeface="Gotham Medium" charset="0"/>
              <a:cs typeface="Gotham Medium" charset="0"/>
            </a:endParaRPr>
          </a:p>
        </p:txBody>
      </p:sp>
    </p:spTree>
    <p:extLst>
      <p:ext uri="{BB962C8B-B14F-4D97-AF65-F5344CB8AC3E}">
        <p14:creationId xmlns:p14="http://schemas.microsoft.com/office/powerpoint/2010/main" val="1205576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TotalTime>
  <Words>330</Words>
  <Application>Microsoft Macintosh PowerPoint</Application>
  <PresentationFormat>Custom</PresentationFormat>
  <Paragraphs>51</Paragraphs>
  <Slides>5</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Calibri Light</vt:lpstr>
      <vt:lpstr>Gotham</vt:lpstr>
      <vt:lpstr>Gotham Book</vt:lpstr>
      <vt:lpstr>Gotham Light</vt:lpstr>
      <vt:lpstr>Gotham Medium</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14</cp:revision>
  <dcterms:created xsi:type="dcterms:W3CDTF">2016-05-12T22:15:02Z</dcterms:created>
  <dcterms:modified xsi:type="dcterms:W3CDTF">2016-07-06T01:14:49Z</dcterms:modified>
</cp:coreProperties>
</file>