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8001000" cy="10287000"/>
  <p:notesSz cx="8001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52"/>
    <p:restoredTop sz="94645"/>
  </p:normalViewPr>
  <p:slideViewPr>
    <p:cSldViewPr>
      <p:cViewPr>
        <p:scale>
          <a:sx n="133" d="100"/>
          <a:sy n="133" d="100"/>
        </p:scale>
        <p:origin x="1464" y="-14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0075" y="3188970"/>
            <a:ext cx="68008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0150" y="5760720"/>
            <a:ext cx="56007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0050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20515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050" y="411480"/>
            <a:ext cx="72009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0050" y="2366010"/>
            <a:ext cx="72009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20340" y="9566910"/>
            <a:ext cx="256032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005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6072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1000" cy="1028612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118096" y="8244866"/>
            <a:ext cx="5854700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es-ES" sz="1500" b="1" spc="-40" dirty="0">
                <a:solidFill>
                  <a:srgbClr val="020303"/>
                </a:solidFill>
                <a:latin typeface="Gotham"/>
                <a:cs typeface="Gotham"/>
              </a:rPr>
              <a:t>Temas de conversación de la reunión del </a:t>
            </a:r>
            <a:r>
              <a:rPr lang="es-ES" sz="1500" b="1" spc="-40" dirty="0" smtClean="0">
                <a:solidFill>
                  <a:srgbClr val="020303"/>
                </a:solidFill>
                <a:latin typeface="Gotham"/>
                <a:cs typeface="Gotham"/>
              </a:rPr>
              <a:t>equipo</a:t>
            </a:r>
            <a:endParaRPr sz="1500" dirty="0">
              <a:latin typeface="Gotham"/>
              <a:cs typeface="Gotham"/>
            </a:endParaRPr>
          </a:p>
          <a:p>
            <a:pPr marL="12700" marR="5080" algn="just">
              <a:lnSpc>
                <a:spcPts val="1800"/>
              </a:lnSpc>
              <a:spcBef>
                <a:spcPts val="60"/>
              </a:spcBef>
            </a:pPr>
            <a:r>
              <a:rPr lang="es-ES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 fin de año, queremos que cada empleado </a:t>
            </a:r>
            <a:r>
              <a:rPr lang="es-ES" sz="1300" spc="-2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en </a:t>
            </a:r>
            <a:r>
              <a:rPr lang="es-ES" sz="1300" spc="-2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Nombre </a:t>
            </a:r>
            <a:r>
              <a:rPr lang="es-ES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de </a:t>
            </a:r>
            <a:r>
              <a:rPr lang="es-ES" sz="1300" spc="-2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la </a:t>
            </a:r>
            <a:r>
              <a:rPr lang="es-ES" sz="1300" spc="-2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compañía </a:t>
            </a:r>
            <a:r>
              <a:rPr lang="es-ES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 se sienta reconocido. Tómese un momento en una reunión de equipo para alentar el reconocimiento y compartir la siguiente información.</a:t>
            </a:r>
            <a:endParaRPr sz="13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0"/>
            <a:ext cx="8039100" cy="10287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16011" y="768696"/>
            <a:ext cx="6027252" cy="2641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7980">
              <a:lnSpc>
                <a:spcPct val="100000"/>
              </a:lnSpc>
            </a:pPr>
            <a:r>
              <a:rPr lang="es-ES" sz="1500" b="1" spc="-5" dirty="0">
                <a:solidFill>
                  <a:srgbClr val="020303"/>
                </a:solidFill>
                <a:latin typeface="Gotham"/>
                <a:cs typeface="Gotham"/>
              </a:rPr>
              <a:t>Agradezca a su equipo por los éxitos compartidos este año e invítelos a compartir su reconocimiento también</a:t>
            </a:r>
            <a:r>
              <a:rPr lang="es-ES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L="12700" marR="347980">
              <a:lnSpc>
                <a:spcPts val="1700"/>
              </a:lnSpc>
            </a:pPr>
            <a:r>
              <a:rPr lang="es-E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"Como llega fin de año, deseo agradecer a todos por el excelente año. Sé que todavía tenemos trabajo por hacer, pero hemos logrado un montón como individuos y como equipo. [Puede mencionar algunos logros específicos aquí.] Me siento muy orgulloso de su crecimiento y agradecido por sus esfuerzos, por eso estoy intensificando mis esfuerzos de reconocimiento estas últimas semanas de </a:t>
            </a:r>
            <a:r>
              <a:rPr lang="es-E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201X </a:t>
            </a:r>
            <a:r>
              <a:rPr lang="es-E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}}. Me gustaría invitarlos a todos a hacer lo mismo. Piense en alguien que lo haya impresionado recientemente o en un equipo que haya trabajado solidariamente para hacer bien el trabajo. Entonces, visite nuestro sitio web {{ </a:t>
            </a:r>
            <a:r>
              <a:rPr lang="es-ES" sz="1100" spc="-35" dirty="0" err="1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ProgramName</a:t>
            </a:r>
            <a:r>
              <a:rPr lang="es-E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s-E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}}{{ en </a:t>
            </a:r>
            <a:r>
              <a:rPr lang="es-E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su computadora o dispositivo </a:t>
            </a:r>
            <a:r>
              <a:rPr lang="es-E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móvil }} </a:t>
            </a:r>
            <a:r>
              <a:rPr lang="es-E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 envíe tarjetas electrónicas {{ o nomine a sus colegas para premios }}. A todos les gusta saber que su trabajo excelente se ha visto".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96765" y="4095824"/>
            <a:ext cx="4908935" cy="1962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310">
              <a:lnSpc>
                <a:spcPts val="1700"/>
              </a:lnSpc>
            </a:pPr>
            <a:r>
              <a:rPr lang="es-ES" sz="1500" b="1" spc="-5" dirty="0">
                <a:solidFill>
                  <a:schemeClr val="bg1"/>
                </a:solidFill>
                <a:latin typeface="Gotham"/>
                <a:cs typeface="Gotham"/>
              </a:rPr>
              <a:t>Recuérdeles de nuestro catálogo de premios excelentes y aliéntelos a canjear algunos de los puntos que ganaron este año</a:t>
            </a:r>
            <a:r>
              <a:rPr lang="es-ES" sz="1500" b="1" spc="-5" dirty="0" smtClean="0">
                <a:solidFill>
                  <a:schemeClr val="bg1"/>
                </a:solidFill>
                <a:latin typeface="Gotham"/>
                <a:cs typeface="Gotham"/>
              </a:rPr>
              <a:t>.</a:t>
            </a:r>
          </a:p>
          <a:p>
            <a:pPr marL="12700" marR="67310">
              <a:lnSpc>
                <a:spcPts val="1700"/>
              </a:lnSpc>
            </a:pPr>
            <a:r>
              <a:rPr lang="es-ES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"Esta también podría ser una buena oportunidad para echar un vistazo a nuestro catálogo de </a:t>
            </a:r>
            <a:r>
              <a:rPr lang="es-ES"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premios. Siéntase </a:t>
            </a:r>
            <a:r>
              <a:rPr lang="es-ES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libre de canjear algunos de los {{ </a:t>
            </a:r>
            <a:r>
              <a:rPr lang="es-ES"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puntos que ha ganado }} </a:t>
            </a:r>
            <a:r>
              <a:rPr lang="es-ES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este año y recompénsese. Ciertamente lo merece. También es un excelente lugar para hacer compras navideñas, puede resultar divertido mirar las opciones de premios pensando en la familia y los amigos.</a:t>
            </a:r>
            <a:endParaRPr sz="1100" dirty="0">
              <a:solidFill>
                <a:schemeClr val="bg1"/>
              </a:solidFill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4073" y="7628572"/>
            <a:ext cx="6219190" cy="1987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1500" b="1" spc="-5" dirty="0">
                <a:solidFill>
                  <a:srgbClr val="020303"/>
                </a:solidFill>
                <a:latin typeface="Gotham"/>
                <a:cs typeface="Gotham"/>
              </a:rPr>
              <a:t>Agradezca nuevamente a su equipo por sus esfuerzos y aliéntelo a hacer del reconocimiento un hábito el año que viene</a:t>
            </a:r>
            <a:r>
              <a:rPr lang="es-ES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L="12700">
              <a:lnSpc>
                <a:spcPts val="1700"/>
              </a:lnSpc>
            </a:pPr>
            <a:r>
              <a:rPr lang="es-E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"Muchas gracias nuevamente por todo lo que hace. Hay mucho para celebrar ahora y habrá mucho más trabajo excelente para reconocer a medida que nos acerquemos a fin de año. Me gustaría que todos nosotros hiciéramos que el reconocimiento sea parte de nuestra rutina en los próximos meses. Dedique un momento a la semana para visitar nuestro sitio web </a:t>
            </a:r>
            <a:r>
              <a:rPr lang="es-E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Nombre </a:t>
            </a:r>
            <a:r>
              <a:rPr lang="es-E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del </a:t>
            </a:r>
            <a:r>
              <a:rPr lang="es-E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programa }} {{ en </a:t>
            </a:r>
            <a:r>
              <a:rPr lang="es-E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su computadora o dispositivo </a:t>
            </a:r>
            <a:r>
              <a:rPr lang="es-E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móvil }} </a:t>
            </a:r>
            <a:r>
              <a:rPr lang="es-E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 enviar un agradecimiento. Recuerde: el reconocimiento solo lleva unos minutos, pero tiene un efecto duradero.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412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Gotham</vt:lpstr>
      <vt:lpstr>Gotham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PLAY_13_TALKING_POINTS_2016_text</dc:title>
  <cp:lastModifiedBy>Jordan Koehler</cp:lastModifiedBy>
  <cp:revision>18</cp:revision>
  <dcterms:created xsi:type="dcterms:W3CDTF">2016-09-28T10:53:01Z</dcterms:created>
  <dcterms:modified xsi:type="dcterms:W3CDTF">2017-10-13T20:20:41Z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2016-09-28T00:00:00Z</vt:filetime>
  </property>
  <property fmtid="{D5CDD505-2E9C-101B-9397-08002B2CF9AE}" pid="3" name="Creator">
    <vt:lpwstr>Adobe Illustrator CC 2015 (Macintosh)</vt:lpwstr>
  </property>
  <property fmtid="{D5CDD505-2E9C-101B-9397-08002B2CF9AE}" pid="4" name="LastSaved">
    <vt:filetime>2016-09-28T00:00:00Z</vt:filetime>
  </property>
</Properties>
</file>