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8001000" cy="10287000"/>
  <p:notesSz cx="8001000" cy="10287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10"/>
    <p:restoredTop sz="94595"/>
  </p:normalViewPr>
  <p:slideViewPr>
    <p:cSldViewPr>
      <p:cViewPr>
        <p:scale>
          <a:sx n="152" d="100"/>
          <a:sy n="152" d="100"/>
        </p:scale>
        <p:origin x="2104" y="-3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00075" y="3188970"/>
            <a:ext cx="680085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00150" y="5760720"/>
            <a:ext cx="56007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00050" y="2366010"/>
            <a:ext cx="3480435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120515" y="2366010"/>
            <a:ext cx="3480435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0050" y="411480"/>
            <a:ext cx="7200900" cy="164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0050" y="2366010"/>
            <a:ext cx="72009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20340" y="9566910"/>
            <a:ext cx="256032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00050" y="9566910"/>
            <a:ext cx="184023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60720" y="9566910"/>
            <a:ext cx="184023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01000" cy="10286129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118096" y="8244866"/>
            <a:ext cx="585470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lang="en-US" sz="1500" b="1" spc="-40" dirty="0">
                <a:solidFill>
                  <a:srgbClr val="020303"/>
                </a:solidFill>
                <a:latin typeface="Gotham"/>
                <a:cs typeface="Gotham"/>
              </a:rPr>
              <a:t>Team Meeting Talking </a:t>
            </a:r>
            <a:r>
              <a:rPr lang="en-US" sz="1500" b="1" spc="-40" dirty="0" smtClean="0">
                <a:solidFill>
                  <a:srgbClr val="020303"/>
                </a:solidFill>
                <a:latin typeface="Gotham"/>
                <a:cs typeface="Gotham"/>
              </a:rPr>
              <a:t>Points</a:t>
            </a:r>
          </a:p>
          <a:p>
            <a:pPr marL="12700" algn="just">
              <a:lnSpc>
                <a:spcPts val="1800"/>
              </a:lnSpc>
            </a:pPr>
            <a:r>
              <a:rPr lang="en-US" sz="1300" spc="-2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At the end of the year, we want every employee at {{ </a:t>
            </a:r>
            <a:r>
              <a:rPr lang="en-US" sz="1300" spc="-20" dirty="0" err="1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CompanyName</a:t>
            </a:r>
            <a:r>
              <a:rPr lang="en-US" sz="1300" spc="-20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 }}  to feel appreciated. Take some time during a team meeting or huddle to encourage recognition and share the following information.</a:t>
            </a:r>
            <a:endParaRPr sz="1300" dirty="0">
              <a:latin typeface="Gotham Light" charset="0"/>
              <a:ea typeface="Gotham Light" charset="0"/>
              <a:cs typeface="Gotham Light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01000" cy="10286129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016011" y="977279"/>
            <a:ext cx="6027251" cy="2423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47980">
              <a:lnSpc>
                <a:spcPct val="100000"/>
              </a:lnSpc>
            </a:pPr>
            <a:r>
              <a:rPr lang="en-US" sz="1500" b="1" spc="-5" dirty="0">
                <a:solidFill>
                  <a:srgbClr val="020303"/>
                </a:solidFill>
                <a:latin typeface="Gotham"/>
                <a:cs typeface="Gotham"/>
              </a:rPr>
              <a:t>Thank your team for the successes you’ve shared this year and encourage them to share their appreciation too</a:t>
            </a:r>
            <a:r>
              <a:rPr lang="en-US" sz="1500" b="1" spc="-5" dirty="0" smtClean="0">
                <a:solidFill>
                  <a:srgbClr val="020303"/>
                </a:solidFill>
                <a:latin typeface="Gotham"/>
                <a:cs typeface="Gotham"/>
              </a:rPr>
              <a:t>.</a:t>
            </a:r>
          </a:p>
          <a:p>
            <a:pPr marL="12700" marR="347980">
              <a:lnSpc>
                <a:spcPts val="1700"/>
              </a:lnSpc>
            </a:pPr>
            <a:r>
              <a:rPr lang="en-US" sz="1100" spc="-3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“As the year comes to a close, I want to thank you all for a great year. I know we have work left to do, but we’ve accomplished a lot individually and as a team. [You may mention some specific wins here.] I’m so proud of our growth and thankful for your efforts, so I’m increasing my recognition efforts during these last weeks of </a:t>
            </a:r>
            <a:r>
              <a:rPr lang="en-US" sz="1100" spc="-35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{{ 201X </a:t>
            </a:r>
            <a:r>
              <a:rPr lang="en-US" sz="1100" spc="-3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}}. I invite you all to do the same. Think of someone who has impressed you recently or a team that worked together won ell to get the job done right. Then, visit our {{ </a:t>
            </a:r>
            <a:r>
              <a:rPr lang="en-US" sz="1100" spc="-35" dirty="0" err="1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ProgramName</a:t>
            </a:r>
            <a:r>
              <a:rPr lang="en-US" sz="1100" spc="-35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 }}  </a:t>
            </a:r>
            <a:r>
              <a:rPr lang="en-US" sz="1100" spc="-3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website </a:t>
            </a:r>
            <a:r>
              <a:rPr lang="en-US" sz="1100" spc="-35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{{your </a:t>
            </a:r>
            <a:r>
              <a:rPr lang="en-US" sz="1100" spc="-3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computer or mobile device }} and send </a:t>
            </a:r>
            <a:r>
              <a:rPr lang="en-US" sz="1100" spc="-35" dirty="0" err="1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eCards</a:t>
            </a:r>
            <a:r>
              <a:rPr lang="en-US" sz="1100" spc="-3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 or {{ nominate your  colleagues for awards }}. Everyone likes to know their great work has been seen.”</a:t>
            </a:r>
            <a:endParaRPr sz="1100" dirty="0">
              <a:latin typeface="Gotham Light" charset="0"/>
              <a:ea typeface="Gotham Light" charset="0"/>
              <a:cs typeface="Gotham Light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10327" y="4152900"/>
            <a:ext cx="4432935" cy="17440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7310">
              <a:lnSpc>
                <a:spcPts val="1700"/>
              </a:lnSpc>
            </a:pPr>
            <a:r>
              <a:rPr lang="en-US" sz="1500" b="1" spc="-5" dirty="0">
                <a:solidFill>
                  <a:schemeClr val="bg1"/>
                </a:solidFill>
                <a:latin typeface="Gotham"/>
                <a:cs typeface="Gotham"/>
              </a:rPr>
              <a:t>Remind them of our great award catalogue and encourage them to redeem some of the points they’ve earned this year</a:t>
            </a:r>
            <a:r>
              <a:rPr lang="en-US" sz="1500" b="1" spc="-5" dirty="0" smtClean="0">
                <a:solidFill>
                  <a:schemeClr val="bg1"/>
                </a:solidFill>
                <a:latin typeface="Gotham"/>
                <a:cs typeface="Gotham"/>
              </a:rPr>
              <a:t>.</a:t>
            </a:r>
          </a:p>
          <a:p>
            <a:pPr marL="12700" marR="67310">
              <a:lnSpc>
                <a:spcPts val="1700"/>
              </a:lnSpc>
            </a:pPr>
            <a:r>
              <a:rPr lang="en-US" sz="1100" spc="-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“This also might be a great time to view our award </a:t>
            </a:r>
            <a:r>
              <a:rPr lang="en-US" sz="1100" spc="-5" dirty="0" smtClean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catalogue. Feel </a:t>
            </a:r>
            <a:r>
              <a:rPr lang="en-US" sz="1100" spc="-5" dirty="0">
                <a:solidFill>
                  <a:schemeClr val="bg1"/>
                </a:solidFill>
                <a:latin typeface="Gotham Light" charset="0"/>
                <a:ea typeface="Gotham Light" charset="0"/>
                <a:cs typeface="Gotham Light" charset="0"/>
              </a:rPr>
              <a:t>free to redeem some of the {{ points you’ve earned }} this  year and reward yourself. You certainly deserve it. It’s also a great place to do a little holiday shopping—it can be fun to look at the award options with family and friends in mind.”</a:t>
            </a:r>
            <a:endParaRPr sz="1100" dirty="0">
              <a:solidFill>
                <a:schemeClr val="bg1"/>
              </a:solidFill>
              <a:latin typeface="Gotham Light" charset="0"/>
              <a:ea typeface="Gotham Light" charset="0"/>
              <a:cs typeface="Gotham Light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4073" y="7645450"/>
            <a:ext cx="6219190" cy="1769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500" b="1" spc="-5" dirty="0">
                <a:solidFill>
                  <a:srgbClr val="020303"/>
                </a:solidFill>
                <a:latin typeface="Gotham"/>
                <a:cs typeface="Gotham"/>
              </a:rPr>
              <a:t>Thank your team again for their efforts and encourage them to make recognition a habit in the coming year</a:t>
            </a:r>
            <a:r>
              <a:rPr lang="en-US" sz="1500" b="1" spc="-5" dirty="0" smtClean="0">
                <a:solidFill>
                  <a:srgbClr val="020303"/>
                </a:solidFill>
                <a:latin typeface="Gotham"/>
                <a:cs typeface="Gotham"/>
              </a:rPr>
              <a:t>.</a:t>
            </a:r>
          </a:p>
          <a:p>
            <a:pPr marL="12700">
              <a:lnSpc>
                <a:spcPts val="1700"/>
              </a:lnSpc>
            </a:pPr>
            <a:r>
              <a:rPr lang="en-US"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“Thank you so much again for all you’re doing! There is plenty to celebrate now, and there will be much more great work to </a:t>
            </a:r>
            <a:r>
              <a:rPr lang="en-US" sz="1100" spc="-5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as </a:t>
            </a:r>
            <a:r>
              <a:rPr lang="en-US"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we move toward the end of the year. I’d encourage all of us to make </a:t>
            </a:r>
            <a:r>
              <a:rPr lang="en-US" sz="1100" spc="-5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recognition </a:t>
            </a:r>
            <a:r>
              <a:rPr lang="en-US"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 part of our work routines in the coming months. Set aside some time each week to visit our {{ </a:t>
            </a:r>
            <a:r>
              <a:rPr lang="en-US" sz="1100" spc="-5" dirty="0" err="1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ProgramName</a:t>
            </a:r>
            <a:r>
              <a:rPr lang="en-US" sz="1100" spc="-5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 }} </a:t>
            </a:r>
            <a:r>
              <a:rPr lang="en-US"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website </a:t>
            </a:r>
            <a:r>
              <a:rPr lang="en-US" sz="1100" spc="-5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{{ on </a:t>
            </a:r>
            <a:r>
              <a:rPr lang="en-US"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your computer or mobile </a:t>
            </a:r>
            <a:r>
              <a:rPr lang="en-US" sz="1100" spc="-5" dirty="0" smtClean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device }} </a:t>
            </a:r>
            <a:r>
              <a:rPr lang="en-US" sz="1100" spc="-5" dirty="0">
                <a:solidFill>
                  <a:srgbClr val="020303"/>
                </a:solidFill>
                <a:latin typeface="Gotham Light" charset="0"/>
                <a:ea typeface="Gotham Light" charset="0"/>
                <a:cs typeface="Gotham Light" charset="0"/>
              </a:rPr>
              <a:t>and send your thanks. Remember recognition takes just minutes, but its impact is long lasting.”</a:t>
            </a:r>
            <a:endParaRPr sz="1100" dirty="0">
              <a:latin typeface="Gotham Light" charset="0"/>
              <a:ea typeface="Gotham Light" charset="0"/>
              <a:cs typeface="Gotham Light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404</Words>
  <Application>Microsoft Macintosh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Gotham</vt:lpstr>
      <vt:lpstr>Gotham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PLAY_13_TALKING_POINTS_2016_text</dc:title>
  <cp:lastModifiedBy>Jordan Koehler</cp:lastModifiedBy>
  <cp:revision>12</cp:revision>
  <dcterms:created xsi:type="dcterms:W3CDTF">2016-09-28T10:53:01Z</dcterms:created>
  <dcterms:modified xsi:type="dcterms:W3CDTF">2017-10-10T19:19:36Z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2016-09-28T00:00:00Z</vt:filetime>
  </property>
  <property fmtid="{D5CDD505-2E9C-101B-9397-08002B2CF9AE}" pid="3" name="Creator">
    <vt:lpwstr>Adobe Illustrator CC 2015 (Macintosh)</vt:lpwstr>
  </property>
  <property fmtid="{D5CDD505-2E9C-101B-9397-08002B2CF9AE}" pid="4" name="LastSaved">
    <vt:filetime>2016-09-28T00:00:00Z</vt:filetime>
  </property>
</Properties>
</file>